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4"/>
  </p:notesMasterIdLst>
  <p:sldIdLst>
    <p:sldId id="257" r:id="rId2"/>
    <p:sldId id="258" r:id="rId3"/>
    <p:sldId id="259" r:id="rId4"/>
    <p:sldId id="261" r:id="rId5"/>
    <p:sldId id="293" r:id="rId6"/>
    <p:sldId id="310" r:id="rId7"/>
    <p:sldId id="287" r:id="rId8"/>
    <p:sldId id="311" r:id="rId9"/>
    <p:sldId id="280" r:id="rId10"/>
    <p:sldId id="282" r:id="rId11"/>
    <p:sldId id="288" r:id="rId12"/>
    <p:sldId id="294" r:id="rId13"/>
    <p:sldId id="281" r:id="rId14"/>
    <p:sldId id="297" r:id="rId15"/>
    <p:sldId id="298" r:id="rId16"/>
    <p:sldId id="299" r:id="rId17"/>
    <p:sldId id="300" r:id="rId18"/>
    <p:sldId id="301" r:id="rId19"/>
    <p:sldId id="305" r:id="rId20"/>
    <p:sldId id="295" r:id="rId21"/>
    <p:sldId id="284" r:id="rId22"/>
    <p:sldId id="302" r:id="rId23"/>
    <p:sldId id="303" r:id="rId24"/>
    <p:sldId id="304" r:id="rId25"/>
    <p:sldId id="306" r:id="rId26"/>
    <p:sldId id="307" r:id="rId27"/>
    <p:sldId id="296" r:id="rId28"/>
    <p:sldId id="312" r:id="rId29"/>
    <p:sldId id="314" r:id="rId30"/>
    <p:sldId id="315" r:id="rId31"/>
    <p:sldId id="316" r:id="rId32"/>
    <p:sldId id="317" r:id="rId33"/>
    <p:sldId id="318" r:id="rId34"/>
    <p:sldId id="313" r:id="rId35"/>
    <p:sldId id="286" r:id="rId36"/>
    <p:sldId id="283" r:id="rId37"/>
    <p:sldId id="263" r:id="rId38"/>
    <p:sldId id="266" r:id="rId39"/>
    <p:sldId id="308" r:id="rId40"/>
    <p:sldId id="309" r:id="rId41"/>
    <p:sldId id="319" r:id="rId42"/>
    <p:sldId id="275" r:id="rId4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381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381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381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381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381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381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C432"/>
          </a:solidFill>
        </a:fill>
      </a:tcStyle>
    </a:band2H>
    <a:firstCol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C432"/>
          </a:solidFill>
        </a:fill>
      </a:tcStyle>
    </a:lastRow>
    <a:firstRow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38100" cap="flat">
              <a:solidFill>
                <a:srgbClr val="FFC432"/>
              </a:solidFill>
              <a:prstDash val="solid"/>
              <a:round/>
            </a:ln>
          </a:top>
          <a:bottom>
            <a:ln w="127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C432"/>
        </a:fontRef>
        <a:srgbClr val="FFC432"/>
      </a:tcTxStyle>
      <a:tcStyle>
        <a:tcBdr>
          <a:left>
            <a:ln w="12700" cap="flat">
              <a:solidFill>
                <a:srgbClr val="FFC432"/>
              </a:solidFill>
              <a:prstDash val="solid"/>
              <a:round/>
            </a:ln>
          </a:left>
          <a:right>
            <a:ln w="12700" cap="flat">
              <a:solidFill>
                <a:srgbClr val="FFC432"/>
              </a:solidFill>
              <a:prstDash val="solid"/>
              <a:round/>
            </a:ln>
          </a:right>
          <a:top>
            <a:ln w="12700" cap="flat">
              <a:solidFill>
                <a:srgbClr val="FFC432"/>
              </a:solidFill>
              <a:prstDash val="solid"/>
              <a:round/>
            </a:ln>
          </a:top>
          <a:bottom>
            <a:ln w="38100" cap="flat">
              <a:solidFill>
                <a:srgbClr val="FFC432"/>
              </a:solidFill>
              <a:prstDash val="solid"/>
              <a:round/>
            </a:ln>
          </a:bottom>
          <a:insideH>
            <a:ln w="12700" cap="flat">
              <a:solidFill>
                <a:srgbClr val="FFC432"/>
              </a:solidFill>
              <a:prstDash val="solid"/>
              <a:round/>
            </a:ln>
          </a:insideH>
          <a:insideV>
            <a:ln w="12700" cap="flat">
              <a:solidFill>
                <a:srgbClr val="FFC432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6"/>
    <p:restoredTop sz="94699"/>
  </p:normalViewPr>
  <p:slideViewPr>
    <p:cSldViewPr snapToGrid="0" snapToObjects="1">
      <p:cViewPr varScale="1">
        <p:scale>
          <a:sx n="115" d="100"/>
          <a:sy n="115" d="100"/>
        </p:scale>
        <p:origin x="111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948535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ajd tytułowy">
    <p:bg>
      <p:bgPr>
        <a:solidFill>
          <a:srgbClr val="FFC4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Obraz 6" descr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3" y="336550"/>
            <a:ext cx="1322388" cy="769938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Tekst tytułowy"/>
          <p:cNvSpPr txBox="1">
            <a:spLocks noGrp="1"/>
          </p:cNvSpPr>
          <p:nvPr>
            <p:ph type="title"/>
          </p:nvPr>
        </p:nvSpPr>
        <p:spPr>
          <a:xfrm>
            <a:off x="738502" y="2343803"/>
            <a:ext cx="7205475" cy="895797"/>
          </a:xfrm>
          <a:prstGeom prst="rect">
            <a:avLst/>
          </a:prstGeom>
        </p:spPr>
        <p:txBody>
          <a:bodyPr/>
          <a:lstStyle>
            <a:lvl1pPr>
              <a:defRPr sz="4400" b="1"/>
            </a:lvl1pPr>
          </a:lstStyle>
          <a:p>
            <a:r>
              <a:t>Tekst tytułowy</a:t>
            </a:r>
          </a:p>
        </p:txBody>
      </p:sp>
      <p:sp>
        <p:nvSpPr>
          <p:cNvPr id="23" name="Treść - poziom 1…"/>
          <p:cNvSpPr txBox="1">
            <a:spLocks noGrp="1"/>
          </p:cNvSpPr>
          <p:nvPr>
            <p:ph type="body" sz="quarter" idx="1"/>
          </p:nvPr>
        </p:nvSpPr>
        <p:spPr>
          <a:xfrm>
            <a:off x="738187" y="3849623"/>
            <a:ext cx="7205789" cy="840933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ts val="500"/>
              </a:spcBef>
              <a:defRPr sz="2400"/>
            </a:lvl1pPr>
            <a:lvl2pPr marL="702127" indent="-244927">
              <a:spcBef>
                <a:spcPts val="500"/>
              </a:spcBef>
              <a:defRPr sz="2400"/>
            </a:lvl2pPr>
            <a:lvl3pPr marL="1143000" indent="-228600">
              <a:spcBef>
                <a:spcPts val="500"/>
              </a:spcBef>
              <a:defRPr sz="2400"/>
            </a:lvl3pPr>
            <a:lvl4pPr marL="1645920" indent="-274319">
              <a:spcBef>
                <a:spcPts val="500"/>
              </a:spcBef>
              <a:defRPr sz="2400"/>
            </a:lvl4pPr>
            <a:lvl5pPr marL="2103120" indent="-274320">
              <a:spcBef>
                <a:spcPts val="500"/>
              </a:spcBef>
              <a:defRPr sz="24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4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rostokąt 5"/>
          <p:cNvSpPr/>
          <p:nvPr/>
        </p:nvSpPr>
        <p:spPr>
          <a:xfrm>
            <a:off x="1847850" y="328610"/>
            <a:ext cx="7296150" cy="795344"/>
          </a:xfrm>
          <a:prstGeom prst="rect">
            <a:avLst/>
          </a:prstGeom>
          <a:solidFill>
            <a:srgbClr val="FFC43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154" name="Obraz 4" descr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5" y="336550"/>
            <a:ext cx="1325563" cy="769938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251518" y="188638"/>
            <a:ext cx="8640965" cy="6480725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>
              <a:buSzPct val="100000"/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56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Układ niestandardowy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251518" y="188638"/>
            <a:ext cx="8640965" cy="6480725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>
              <a:buSzPct val="100000"/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64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ajd - 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reść - poziom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32" name="Tekst tytułow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sp>
        <p:nvSpPr>
          <p:cNvPr id="33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ajd podstawowy - 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rostokąt 5"/>
          <p:cNvSpPr/>
          <p:nvPr/>
        </p:nvSpPr>
        <p:spPr>
          <a:xfrm>
            <a:off x="1847850" y="328610"/>
            <a:ext cx="7296150" cy="795344"/>
          </a:xfrm>
          <a:prstGeom prst="rect">
            <a:avLst/>
          </a:prstGeom>
          <a:solidFill>
            <a:srgbClr val="FFC43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41" name="Obraz 4" descr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5" y="336550"/>
            <a:ext cx="1325563" cy="769938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457200" y="1596980"/>
            <a:ext cx="8229600" cy="4918120"/>
          </a:xfrm>
          <a:prstGeom prst="rect">
            <a:avLst/>
          </a:prstGeom>
          <a:noFill/>
        </p:spPr>
        <p:txBody>
          <a:bodyPr/>
          <a:lstStyle>
            <a:lvl1pPr>
              <a:buSzPct val="100000"/>
              <a:buFont typeface="Arial"/>
              <a:buChar char="•"/>
            </a:lvl1pPr>
            <a:lvl2pPr>
              <a:buFont typeface="Arial"/>
            </a:lvl2pPr>
            <a:lvl3pPr>
              <a:buFont typeface="Arial"/>
            </a:lvl3pPr>
            <a:lvl4pPr>
              <a:buFont typeface="Arial"/>
            </a:lvl4pPr>
            <a:lvl5pPr>
              <a:buFont typeface="Arial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3" name="Tekst tytułowy"/>
          <p:cNvSpPr txBox="1">
            <a:spLocks noGrp="1"/>
          </p:cNvSpPr>
          <p:nvPr>
            <p:ph type="title"/>
          </p:nvPr>
        </p:nvSpPr>
        <p:spPr>
          <a:xfrm>
            <a:off x="1856232" y="321857"/>
            <a:ext cx="7287770" cy="79912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Tekst tytułowy</a:t>
            </a:r>
          </a:p>
        </p:txBody>
      </p:sp>
      <p:sp>
        <p:nvSpPr>
          <p:cNvPr id="44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djęcie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txBody>
          <a:bodyPr/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2" name="Tekst tytułowy"/>
          <p:cNvSpPr txBox="1">
            <a:spLocks noGrp="1"/>
          </p:cNvSpPr>
          <p:nvPr>
            <p:ph type="title"/>
          </p:nvPr>
        </p:nvSpPr>
        <p:spPr>
          <a:xfrm>
            <a:off x="5348732" y="476250"/>
            <a:ext cx="3541268" cy="1130300"/>
          </a:xfrm>
          <a:prstGeom prst="rect">
            <a:avLst/>
          </a:prstGeom>
          <a:solidFill>
            <a:srgbClr val="FFC432"/>
          </a:solidFill>
        </p:spPr>
        <p:txBody>
          <a:bodyPr/>
          <a:lstStyle>
            <a:lvl1pPr>
              <a:defRPr sz="3600"/>
            </a:lvl1pPr>
          </a:lstStyle>
          <a:p>
            <a:r>
              <a:t>Tekst tytułowy</a:t>
            </a:r>
          </a:p>
        </p:txBody>
      </p:sp>
      <p:sp>
        <p:nvSpPr>
          <p:cNvPr id="53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djęcie i podpis - 2 kolum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4572000" cy="6858000"/>
          </a:xfrm>
          <a:prstGeom prst="rect">
            <a:avLst/>
          </a:prstGeom>
          <a:noFill/>
        </p:spPr>
        <p:txBody>
          <a:bodyPr/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1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ały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635000" y="558798"/>
            <a:ext cx="7874000" cy="5874659"/>
          </a:xfrm>
          <a:prstGeom prst="rect">
            <a:avLst/>
          </a:prstGeom>
          <a:noFill/>
        </p:spPr>
        <p:txBody>
          <a:bodyPr/>
          <a:lstStyle>
            <a:lvl1pPr marL="0" indent="0"/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9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ajd: nagłówek i zawartość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rostokąt 5"/>
          <p:cNvSpPr/>
          <p:nvPr/>
        </p:nvSpPr>
        <p:spPr>
          <a:xfrm>
            <a:off x="1847850" y="328610"/>
            <a:ext cx="7296150" cy="795344"/>
          </a:xfrm>
          <a:prstGeom prst="rect">
            <a:avLst/>
          </a:prstGeom>
          <a:solidFill>
            <a:srgbClr val="FFC43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77" name="Obraz 4" descr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5" y="336550"/>
            <a:ext cx="1325563" cy="769938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Tekst tytułowy"/>
          <p:cNvSpPr txBox="1">
            <a:spLocks noGrp="1"/>
          </p:cNvSpPr>
          <p:nvPr>
            <p:ph type="title"/>
          </p:nvPr>
        </p:nvSpPr>
        <p:spPr>
          <a:xfrm>
            <a:off x="1856232" y="334736"/>
            <a:ext cx="7287770" cy="79912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Tekst tytułowy</a:t>
            </a:r>
          </a:p>
        </p:txBody>
      </p:sp>
      <p:sp>
        <p:nvSpPr>
          <p:cNvPr id="79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635000" y="1519708"/>
            <a:ext cx="7874000" cy="4913749"/>
          </a:xfrm>
          <a:prstGeom prst="rect">
            <a:avLst/>
          </a:prstGeom>
          <a:noFill/>
        </p:spPr>
        <p:txBody>
          <a:bodyPr/>
          <a:lstStyle>
            <a:lvl1pPr marL="0" indent="0"/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80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wa elementy zawartości i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rostokąt 5"/>
          <p:cNvSpPr/>
          <p:nvPr/>
        </p:nvSpPr>
        <p:spPr>
          <a:xfrm>
            <a:off x="1847850" y="328610"/>
            <a:ext cx="7296150" cy="795344"/>
          </a:xfrm>
          <a:prstGeom prst="rect">
            <a:avLst/>
          </a:prstGeom>
          <a:solidFill>
            <a:srgbClr val="FFC43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88" name="Obraz 4" descr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5" y="336550"/>
            <a:ext cx="1325563" cy="769938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Treść - poziom 1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852116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ts val="600"/>
              </a:spcBef>
              <a:buSzPct val="100000"/>
              <a:buFont typeface="Arial"/>
              <a:buChar char="•"/>
              <a:defRPr sz="2800"/>
            </a:lvl1pPr>
            <a:lvl2pPr marL="790575" indent="-333375">
              <a:spcBef>
                <a:spcPts val="600"/>
              </a:spcBef>
              <a:buFont typeface="Arial"/>
              <a:defRPr sz="2800"/>
            </a:lvl2pPr>
            <a:lvl3pPr marL="1234438" indent="-320038">
              <a:spcBef>
                <a:spcPts val="600"/>
              </a:spcBef>
              <a:buFont typeface="Arial"/>
              <a:defRPr sz="2800"/>
            </a:lvl3pPr>
            <a:lvl4pPr marL="1727200" indent="-355600">
              <a:spcBef>
                <a:spcPts val="600"/>
              </a:spcBef>
              <a:buFont typeface="Arial"/>
              <a:defRPr sz="2800"/>
            </a:lvl4pPr>
            <a:lvl5pPr marL="2184400" indent="-355600">
              <a:spcBef>
                <a:spcPts val="600"/>
              </a:spcBef>
              <a:buFont typeface="Arial"/>
              <a:defRPr sz="28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90" name="Tekst tytułowy"/>
          <p:cNvSpPr txBox="1">
            <a:spLocks noGrp="1"/>
          </p:cNvSpPr>
          <p:nvPr>
            <p:ph type="title"/>
          </p:nvPr>
        </p:nvSpPr>
        <p:spPr>
          <a:xfrm>
            <a:off x="1856232" y="326571"/>
            <a:ext cx="7287770" cy="80728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Tekst tytułowy</a:t>
            </a:r>
          </a:p>
        </p:txBody>
      </p:sp>
      <p:sp>
        <p:nvSpPr>
          <p:cNvPr id="91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rostokąt 5"/>
          <p:cNvSpPr/>
          <p:nvPr/>
        </p:nvSpPr>
        <p:spPr>
          <a:xfrm>
            <a:off x="1847850" y="328610"/>
            <a:ext cx="7296150" cy="795344"/>
          </a:xfrm>
          <a:prstGeom prst="rect">
            <a:avLst/>
          </a:prstGeom>
          <a:solidFill>
            <a:srgbClr val="FFC43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99" name="Obraz 4" descr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5" y="336550"/>
            <a:ext cx="1325563" cy="769938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reść - poziom 1…"/>
          <p:cNvSpPr txBox="1">
            <a:spLocks noGrp="1"/>
          </p:cNvSpPr>
          <p:nvPr>
            <p:ph type="body" sz="half" idx="1"/>
          </p:nvPr>
        </p:nvSpPr>
        <p:spPr>
          <a:xfrm>
            <a:off x="457200" y="2517775"/>
            <a:ext cx="4040188" cy="3951288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ts val="500"/>
              </a:spcBef>
              <a:buSzPct val="100000"/>
              <a:buFont typeface="Arial"/>
              <a:buChar char="•"/>
              <a:defRPr sz="2400"/>
            </a:lvl1pPr>
            <a:lvl2pPr marL="800100" indent="-342900">
              <a:spcBef>
                <a:spcPts val="500"/>
              </a:spcBef>
              <a:buFont typeface="Arial"/>
              <a:defRPr sz="2400"/>
            </a:lvl2pPr>
            <a:lvl3pPr>
              <a:spcBef>
                <a:spcPts val="500"/>
              </a:spcBef>
              <a:buFont typeface="Arial"/>
              <a:defRPr sz="2400"/>
            </a:lvl3pPr>
            <a:lvl4pPr marL="1714500" indent="-342900">
              <a:spcBef>
                <a:spcPts val="500"/>
              </a:spcBef>
              <a:buFont typeface="Arial"/>
              <a:defRPr sz="2400"/>
            </a:lvl4pPr>
            <a:lvl5pPr marL="2171700" indent="-342900">
              <a:spcBef>
                <a:spcPts val="500"/>
              </a:spcBef>
              <a:buFont typeface="Arial"/>
              <a:defRPr sz="2400"/>
            </a:lvl5pPr>
          </a:lstStyle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01" name="Symbol zastępczy tekstu 4"/>
          <p:cNvSpPr>
            <a:spLocks noGrp="1"/>
          </p:cNvSpPr>
          <p:nvPr>
            <p:ph type="body" sz="quarter" idx="13"/>
          </p:nvPr>
        </p:nvSpPr>
        <p:spPr>
          <a:xfrm>
            <a:off x="4645026" y="1778791"/>
            <a:ext cx="4041779" cy="639769"/>
          </a:xfrm>
          <a:prstGeom prst="rect">
            <a:avLst/>
          </a:prstGeom>
          <a:noFill/>
        </p:spPr>
        <p:txBody>
          <a:bodyPr anchor="b"/>
          <a:lstStyle/>
          <a:p>
            <a:endParaRPr/>
          </a:p>
        </p:txBody>
      </p:sp>
      <p:sp>
        <p:nvSpPr>
          <p:cNvPr id="102" name="Tekst tytułowy"/>
          <p:cNvSpPr txBox="1">
            <a:spLocks noGrp="1"/>
          </p:cNvSpPr>
          <p:nvPr>
            <p:ph type="title"/>
          </p:nvPr>
        </p:nvSpPr>
        <p:spPr>
          <a:xfrm>
            <a:off x="1856232" y="334736"/>
            <a:ext cx="7287770" cy="79912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Tekst tytułowy</a:t>
            </a:r>
          </a:p>
        </p:txBody>
      </p:sp>
      <p:sp>
        <p:nvSpPr>
          <p:cNvPr id="103" name="Symbol zastępczy tekstu 4"/>
          <p:cNvSpPr>
            <a:spLocks noGrp="1"/>
          </p:cNvSpPr>
          <p:nvPr>
            <p:ph type="body" sz="quarter" idx="14"/>
          </p:nvPr>
        </p:nvSpPr>
        <p:spPr>
          <a:xfrm>
            <a:off x="455609" y="1778791"/>
            <a:ext cx="4041781" cy="639769"/>
          </a:xfrm>
          <a:prstGeom prst="rect">
            <a:avLst/>
          </a:prstGeom>
          <a:noFill/>
        </p:spPr>
        <p:txBody>
          <a:bodyPr anchor="b"/>
          <a:lstStyle/>
          <a:p>
            <a:endParaRPr/>
          </a:p>
        </p:txBody>
      </p:sp>
      <p:sp>
        <p:nvSpPr>
          <p:cNvPr id="104" name="Numer slajd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eść - poziom 1…"/>
          <p:cNvSpPr txBox="1">
            <a:spLocks noGrp="1"/>
          </p:cNvSpPr>
          <p:nvPr>
            <p:ph type="body" idx="1"/>
          </p:nvPr>
        </p:nvSpPr>
        <p:spPr>
          <a:xfrm>
            <a:off x="250825" y="188912"/>
            <a:ext cx="8642350" cy="6480177"/>
          </a:xfrm>
          <a:prstGeom prst="rect">
            <a:avLst/>
          </a:prstGeom>
          <a:solidFill>
            <a:srgbClr val="FFC03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3" name="Tekst tytułowy"/>
          <p:cNvSpPr txBox="1">
            <a:spLocks noGrp="1"/>
          </p:cNvSpPr>
          <p:nvPr>
            <p:ph type="title"/>
          </p:nvPr>
        </p:nvSpPr>
        <p:spPr>
          <a:xfrm>
            <a:off x="1258887" y="1412875"/>
            <a:ext cx="6899276" cy="40322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Tekst tytułowy</a:t>
            </a:r>
          </a:p>
        </p:txBody>
      </p:sp>
      <p:sp>
        <p:nvSpPr>
          <p:cNvPr id="4" name="Numer slajdu"/>
          <p:cNvSpPr txBox="1">
            <a:spLocks noGrp="1"/>
          </p:cNvSpPr>
          <p:nvPr>
            <p:ph type="sldNum" sz="quarter" idx="2"/>
          </p:nvPr>
        </p:nvSpPr>
        <p:spPr>
          <a:xfrm>
            <a:off x="6294582" y="6232199"/>
            <a:ext cx="258620" cy="248302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63" r:id="rId10"/>
    <p:sldLayoutId id="2147483664" r:id="rId11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rojekciarnia.pl/" TargetMode="Externa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ytuł 1"/>
          <p:cNvSpPr txBox="1">
            <a:spLocks noGrp="1"/>
          </p:cNvSpPr>
          <p:nvPr>
            <p:ph type="title"/>
          </p:nvPr>
        </p:nvSpPr>
        <p:spPr>
          <a:xfrm>
            <a:off x="738188" y="2353310"/>
            <a:ext cx="7205661" cy="896939"/>
          </a:xfrm>
          <a:prstGeom prst="rect">
            <a:avLst/>
          </a:prstGeom>
        </p:spPr>
        <p:txBody>
          <a:bodyPr/>
          <a:lstStyle>
            <a:lvl1pPr defTabSz="192570">
              <a:defRPr sz="2900"/>
            </a:lvl1pPr>
          </a:lstStyle>
          <a:p>
            <a:pPr algn="ctr"/>
            <a:r>
              <a:rPr lang="pl-PL" dirty="0"/>
              <a:t>Dostępność – obowiązki organizacji</a:t>
            </a:r>
            <a:endParaRPr dirty="0"/>
          </a:p>
        </p:txBody>
      </p:sp>
      <p:sp>
        <p:nvSpPr>
          <p:cNvPr id="176" name="Symbol zastępczy zawartości 2"/>
          <p:cNvSpPr txBox="1">
            <a:spLocks noGrp="1"/>
          </p:cNvSpPr>
          <p:nvPr>
            <p:ph type="body" sz="quarter" idx="1"/>
          </p:nvPr>
        </p:nvSpPr>
        <p:spPr>
          <a:xfrm>
            <a:off x="738188" y="4290695"/>
            <a:ext cx="7205661" cy="841377"/>
          </a:xfrm>
          <a:prstGeom prst="rect">
            <a:avLst/>
          </a:prstGeom>
        </p:spPr>
        <p:txBody>
          <a:bodyPr/>
          <a:lstStyle>
            <a:lvl1pPr marL="325754" indent="-325754" defTabSz="434340">
              <a:lnSpc>
                <a:spcPct val="90000"/>
              </a:lnSpc>
              <a:defRPr sz="2200"/>
            </a:lvl1pPr>
          </a:lstStyle>
          <a:p>
            <a:r>
              <a:rPr lang="pl-PL" dirty="0"/>
              <a:t>Prowadząca</a:t>
            </a:r>
            <a:r>
              <a:rPr dirty="0"/>
              <a:t>: Katarzyna Sadło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1200"/>
              </a:spcBef>
              <a:buNone/>
              <a:defRPr b="1"/>
            </a:pPr>
            <a:r>
              <a:rPr lang="pl-PL" dirty="0"/>
              <a:t>Organizacje realizujące działania</a:t>
            </a:r>
            <a:endParaRPr dirty="0"/>
          </a:p>
          <a:p>
            <a:endParaRPr lang="pl-PL" dirty="0"/>
          </a:p>
          <a:p>
            <a:r>
              <a:rPr lang="pl-PL" dirty="0"/>
              <a:t>Organizacje </a:t>
            </a:r>
            <a:r>
              <a:rPr lang="pl-PL" dirty="0" err="1"/>
              <a:t>pozarządowe</a:t>
            </a:r>
            <a:r>
              <a:rPr lang="pl-PL" dirty="0"/>
              <a:t> </a:t>
            </a:r>
            <a:r>
              <a:rPr lang="pl-PL" dirty="0" err="1"/>
              <a:t>dąża</a:t>
            </a:r>
            <a:r>
              <a:rPr lang="pl-PL" dirty="0"/>
              <a:t>̨ w prowadzonej </a:t>
            </a:r>
            <a:r>
              <a:rPr lang="pl-PL" dirty="0" err="1"/>
              <a:t>działalności</a:t>
            </a:r>
            <a:r>
              <a:rPr lang="pl-PL" dirty="0"/>
              <a:t> do zapewniania </a:t>
            </a:r>
            <a:r>
              <a:rPr lang="pl-PL" dirty="0" err="1"/>
              <a:t>dostępności</a:t>
            </a:r>
            <a:r>
              <a:rPr lang="pl-PL" dirty="0"/>
              <a:t> osobom ze </a:t>
            </a:r>
            <a:r>
              <a:rPr lang="pl-PL" dirty="0" err="1"/>
              <a:t>szczególnymi</a:t>
            </a:r>
            <a:r>
              <a:rPr lang="pl-PL" dirty="0"/>
              <a:t> potrzebami. </a:t>
            </a:r>
          </a:p>
          <a:p>
            <a:r>
              <a:rPr lang="pl-PL" dirty="0"/>
              <a:t>W przypadku gdy organizacja realizuje, na podstawie umowy zawartej z podmiotem publicznym, zadanie finansowane z udziałem </a:t>
            </a:r>
            <a:r>
              <a:rPr lang="pl-PL" dirty="0" err="1"/>
              <a:t>środków</a:t>
            </a:r>
            <a:r>
              <a:rPr lang="pl-PL" dirty="0"/>
              <a:t> publicznych, jest </a:t>
            </a:r>
            <a:r>
              <a:rPr lang="pl-PL" dirty="0" err="1"/>
              <a:t>obowiązana</a:t>
            </a:r>
            <a:r>
              <a:rPr lang="pl-PL" dirty="0"/>
              <a:t> do zapewnienia </a:t>
            </a:r>
            <a:r>
              <a:rPr lang="pl-PL" dirty="0" err="1"/>
              <a:t>dostępności</a:t>
            </a:r>
            <a:r>
              <a:rPr lang="pl-PL" dirty="0"/>
              <a:t> osobom ze </a:t>
            </a:r>
            <a:r>
              <a:rPr lang="pl-PL" dirty="0" err="1"/>
              <a:t>szczególnymi</a:t>
            </a:r>
            <a:r>
              <a:rPr lang="pl-PL" dirty="0"/>
              <a:t> potrzebami w zakresie </a:t>
            </a:r>
            <a:r>
              <a:rPr lang="pl-PL" dirty="0" err="1"/>
              <a:t>określonym</a:t>
            </a:r>
            <a:r>
              <a:rPr lang="pl-PL" dirty="0"/>
              <a:t> w tej umowie. </a:t>
            </a: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Kiedy dotyczy organizacji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9443231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 b="1"/>
            </a:pPr>
            <a:r>
              <a:rPr lang="pl-PL" dirty="0"/>
              <a:t>Organizacje pozarządowe</a:t>
            </a:r>
            <a:endParaRPr dirty="0"/>
          </a:p>
          <a:p>
            <a:pPr marL="0" indent="0">
              <a:buNone/>
            </a:pPr>
            <a:r>
              <a:rPr lang="pl-PL" dirty="0" err="1"/>
              <a:t>prowadzące</a:t>
            </a:r>
            <a:r>
              <a:rPr lang="pl-PL" dirty="0"/>
              <a:t> </a:t>
            </a:r>
            <a:r>
              <a:rPr lang="pl-PL" dirty="0" err="1"/>
              <a:t>działalnośc</a:t>
            </a:r>
            <a:r>
              <a:rPr lang="pl-PL" dirty="0"/>
              <a:t>́ w sferze </a:t>
            </a:r>
            <a:r>
              <a:rPr lang="pl-PL" dirty="0" err="1"/>
              <a:t>zadan</a:t>
            </a:r>
            <a:r>
              <a:rPr lang="pl-PL" dirty="0"/>
              <a:t>́ publicznych:</a:t>
            </a:r>
          </a:p>
          <a:p>
            <a:r>
              <a:rPr lang="pl-PL" dirty="0"/>
              <a:t>ochrony i promocji zdrowia;</a:t>
            </a:r>
          </a:p>
          <a:p>
            <a:r>
              <a:rPr lang="pl-PL" dirty="0" err="1"/>
              <a:t>działalności</a:t>
            </a:r>
            <a:r>
              <a:rPr lang="pl-PL" dirty="0"/>
              <a:t> na rzecz </a:t>
            </a:r>
            <a:r>
              <a:rPr lang="pl-PL" dirty="0" err="1"/>
              <a:t>osób</a:t>
            </a:r>
            <a:r>
              <a:rPr lang="pl-PL" dirty="0"/>
              <a:t> niepełnosprawnych; </a:t>
            </a:r>
          </a:p>
          <a:p>
            <a:r>
              <a:rPr lang="pl-PL" dirty="0" err="1"/>
              <a:t>działalności</a:t>
            </a:r>
            <a:r>
              <a:rPr lang="pl-PL" dirty="0"/>
              <a:t> na rzecz </a:t>
            </a:r>
            <a:r>
              <a:rPr lang="pl-PL" dirty="0" err="1"/>
              <a:t>osób</a:t>
            </a:r>
            <a:r>
              <a:rPr lang="pl-PL" dirty="0"/>
              <a:t> w wieku emerytalnym; </a:t>
            </a: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Dodatkowo - dostępność cyfrowa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0845681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="" xmlns:a16="http://schemas.microsoft.com/office/drawing/2014/main" id="{4E58101F-B38E-924F-ACDA-ABC6D80478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="" xmlns:a16="http://schemas.microsoft.com/office/drawing/2014/main" id="{B72A2450-0D36-3F47-816C-503FAC95F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Dostępność architektoniczna</a:t>
            </a:r>
          </a:p>
        </p:txBody>
      </p:sp>
    </p:spTree>
    <p:extLst>
      <p:ext uri="{BB962C8B-B14F-4D97-AF65-F5344CB8AC3E}">
        <p14:creationId xmlns:p14="http://schemas.microsoft.com/office/powerpoint/2010/main" val="353072083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3400" dirty="0"/>
              <a:t>a) zapewnienie wolnych od barier poziomych i pionowych przestrzeni komunikacyjnych </a:t>
            </a:r>
            <a:r>
              <a:rPr lang="pl-PL" sz="3400" dirty="0" err="1"/>
              <a:t>budynków</a:t>
            </a:r>
            <a:r>
              <a:rPr lang="pl-PL" sz="3400" dirty="0"/>
              <a:t>, </a:t>
            </a: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Minimalne wymagania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929371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400" dirty="0"/>
              <a:t>b) instalacja </a:t>
            </a:r>
            <a:r>
              <a:rPr lang="pl-PL" sz="3400" dirty="0" err="1"/>
              <a:t>urządzen</a:t>
            </a:r>
            <a:r>
              <a:rPr lang="pl-PL" sz="3400" dirty="0"/>
              <a:t>́ lub zastosowanie </a:t>
            </a:r>
            <a:r>
              <a:rPr lang="pl-PL" sz="3400" dirty="0" err="1"/>
              <a:t>środków</a:t>
            </a:r>
            <a:r>
              <a:rPr lang="pl-PL" sz="3400" dirty="0"/>
              <a:t> technicznych i </a:t>
            </a:r>
            <a:r>
              <a:rPr lang="pl-PL" sz="3400" dirty="0" err="1"/>
              <a:t>rozwiązan</a:t>
            </a:r>
            <a:r>
              <a:rPr lang="pl-PL" sz="3400" dirty="0"/>
              <a:t>́ architektonicznych w budynku, </a:t>
            </a:r>
            <a:r>
              <a:rPr lang="pl-PL" sz="3400" dirty="0" err="1"/>
              <a:t>które</a:t>
            </a:r>
            <a:r>
              <a:rPr lang="pl-PL" sz="3400" dirty="0"/>
              <a:t> </a:t>
            </a:r>
            <a:r>
              <a:rPr lang="pl-PL" sz="3400" dirty="0" err="1"/>
              <a:t>umożliwiaja</a:t>
            </a:r>
            <a:r>
              <a:rPr lang="pl-PL" sz="3400" dirty="0"/>
              <a:t>̨ </a:t>
            </a:r>
            <a:r>
              <a:rPr lang="pl-PL" sz="3400" dirty="0" err="1"/>
              <a:t>dostęp</a:t>
            </a:r>
            <a:r>
              <a:rPr lang="pl-PL" sz="3400" dirty="0"/>
              <a:t> do wszystkich </a:t>
            </a:r>
            <a:r>
              <a:rPr lang="pl-PL" sz="3400" dirty="0" err="1"/>
              <a:t>pomieszczen</a:t>
            </a:r>
            <a:r>
              <a:rPr lang="pl-PL" sz="3400" dirty="0"/>
              <a:t>́, z </a:t>
            </a:r>
            <a:r>
              <a:rPr lang="pl-PL" sz="3400" dirty="0" err="1"/>
              <a:t>wyłączeniem</a:t>
            </a:r>
            <a:r>
              <a:rPr lang="pl-PL" sz="3400" dirty="0"/>
              <a:t> </a:t>
            </a:r>
            <a:r>
              <a:rPr lang="pl-PL" sz="3400" dirty="0" err="1"/>
              <a:t>pomieszczen</a:t>
            </a:r>
            <a:r>
              <a:rPr lang="pl-PL" sz="3400" dirty="0"/>
              <a:t>́ technicznych, </a:t>
            </a: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Minimalne wymagania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077846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400" dirty="0"/>
              <a:t>c) zapewnienie informacji na temat rozkładu </a:t>
            </a:r>
            <a:r>
              <a:rPr lang="pl-PL" sz="3400" dirty="0" err="1"/>
              <a:t>pomieszczen</a:t>
            </a:r>
            <a:r>
              <a:rPr lang="pl-PL" sz="3400" dirty="0"/>
              <a:t>́ w budynku, co najmniej w </a:t>
            </a:r>
            <a:r>
              <a:rPr lang="pl-PL" sz="3400" dirty="0" err="1"/>
              <a:t>sposób</a:t>
            </a:r>
            <a:r>
              <a:rPr lang="pl-PL" sz="3400" dirty="0"/>
              <a:t> wizualny i dotykowy lub głosowy, </a:t>
            </a: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Minimalne wymagania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1058252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400" dirty="0"/>
              <a:t>d) zapewnienie </a:t>
            </a:r>
            <a:r>
              <a:rPr lang="pl-PL" sz="3400" dirty="0" err="1"/>
              <a:t>wstępu</a:t>
            </a:r>
            <a:r>
              <a:rPr lang="pl-PL" sz="3400" dirty="0"/>
              <a:t> do budynku osobie </a:t>
            </a:r>
            <a:r>
              <a:rPr lang="pl-PL" sz="3400" dirty="0" err="1"/>
              <a:t>korzystającej</a:t>
            </a:r>
            <a:r>
              <a:rPr lang="pl-PL" sz="3400" dirty="0"/>
              <a:t> z psa </a:t>
            </a:r>
            <a:r>
              <a:rPr lang="pl-PL" sz="3400" dirty="0" err="1"/>
              <a:t>asystującego</a:t>
            </a:r>
            <a:r>
              <a:rPr lang="pl-PL" sz="3400" dirty="0"/>
              <a:t>. </a:t>
            </a: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Minimalne wymagania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104336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400" dirty="0"/>
              <a:t>e) zapewnienie osobom ze </a:t>
            </a:r>
            <a:r>
              <a:rPr lang="pl-PL" sz="3400" dirty="0" err="1"/>
              <a:t>szczególnymi</a:t>
            </a:r>
            <a:r>
              <a:rPr lang="pl-PL" sz="3400" dirty="0"/>
              <a:t> potrzebami </a:t>
            </a:r>
            <a:r>
              <a:rPr lang="pl-PL" sz="3400" dirty="0" err="1"/>
              <a:t>możliwości</a:t>
            </a:r>
            <a:r>
              <a:rPr lang="pl-PL" sz="3400" dirty="0"/>
              <a:t> ewakuacji lub ich uratowania w inny </a:t>
            </a:r>
            <a:r>
              <a:rPr lang="pl-PL" sz="3400" dirty="0" err="1"/>
              <a:t>sposób</a:t>
            </a:r>
            <a:r>
              <a:rPr lang="pl-PL" sz="3400" dirty="0"/>
              <a:t> </a:t>
            </a: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Minimalne wymagania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8645165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W indywidualnym przypadku, </a:t>
            </a:r>
            <a:r>
              <a:rPr lang="pl-PL" dirty="0" err="1"/>
              <a:t>jeżeli</a:t>
            </a:r>
            <a:r>
              <a:rPr lang="pl-PL" dirty="0"/>
              <a:t> podmiot publiczny nie jest w stanie, w </a:t>
            </a:r>
            <a:r>
              <a:rPr lang="pl-PL" dirty="0" err="1"/>
              <a:t>szczególności</a:t>
            </a:r>
            <a:r>
              <a:rPr lang="pl-PL" dirty="0"/>
              <a:t> ze </a:t>
            </a:r>
            <a:r>
              <a:rPr lang="pl-PL" dirty="0" err="1"/>
              <a:t>względów</a:t>
            </a:r>
            <a:r>
              <a:rPr lang="pl-PL" dirty="0"/>
              <a:t> technicznych lub prawnych, </a:t>
            </a:r>
            <a:r>
              <a:rPr lang="pl-PL" dirty="0" err="1"/>
              <a:t>zapewnic</a:t>
            </a:r>
            <a:r>
              <a:rPr lang="pl-PL" dirty="0"/>
              <a:t>́ </a:t>
            </a:r>
            <a:r>
              <a:rPr lang="pl-PL" dirty="0" err="1"/>
              <a:t>dostępności</a:t>
            </a:r>
            <a:r>
              <a:rPr lang="pl-PL" dirty="0"/>
              <a:t> osobie ze </a:t>
            </a:r>
            <a:r>
              <a:rPr lang="pl-PL" dirty="0" err="1"/>
              <a:t>szczególnymi</a:t>
            </a:r>
            <a:r>
              <a:rPr lang="pl-PL" dirty="0"/>
              <a:t> potrzebami w zakresie, o </a:t>
            </a:r>
            <a:r>
              <a:rPr lang="pl-PL" dirty="0" err="1"/>
              <a:t>którym</a:t>
            </a:r>
            <a:r>
              <a:rPr lang="pl-PL" dirty="0"/>
              <a:t> mowa, podmiot ten jest </a:t>
            </a:r>
            <a:r>
              <a:rPr lang="pl-PL" dirty="0" err="1"/>
              <a:t>obowiązany</a:t>
            </a:r>
            <a:r>
              <a:rPr lang="pl-PL" dirty="0"/>
              <a:t> </a:t>
            </a:r>
            <a:r>
              <a:rPr lang="pl-PL" dirty="0" err="1"/>
              <a:t>zapewnic</a:t>
            </a:r>
            <a:r>
              <a:rPr lang="pl-PL" dirty="0"/>
              <a:t>́ takiej osobie </a:t>
            </a:r>
            <a:r>
              <a:rPr lang="pl-PL" dirty="0" err="1"/>
              <a:t>dostęp</a:t>
            </a:r>
            <a:r>
              <a:rPr lang="pl-PL" dirty="0"/>
              <a:t> alternatywny. </a:t>
            </a:r>
            <a:endParaRPr lang="pl-PL" sz="3600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Dostęp alternatywny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929805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3400" dirty="0"/>
              <a:t>1) zapewnienie osobie ze </a:t>
            </a:r>
            <a:r>
              <a:rPr lang="pl-PL" sz="3400" dirty="0" err="1"/>
              <a:t>szczególnymi</a:t>
            </a:r>
            <a:r>
              <a:rPr lang="pl-PL" sz="3400" dirty="0"/>
              <a:t> potrzebami wsparcia innej osoby lub</a:t>
            </a:r>
          </a:p>
          <a:p>
            <a:pPr marL="0" indent="0">
              <a:buNone/>
            </a:pPr>
            <a:r>
              <a:rPr lang="pl-PL" sz="3400" dirty="0"/>
              <a:t>2) zapewnienie wsparcia technicznego osobie ze </a:t>
            </a:r>
            <a:r>
              <a:rPr lang="pl-PL" sz="3400" dirty="0" err="1"/>
              <a:t>szczególnymi</a:t>
            </a:r>
            <a:r>
              <a:rPr lang="pl-PL" sz="3400" dirty="0"/>
              <a:t> potrzebami, w tym z wykorzystaniem nowoczesnych technologii, lub</a:t>
            </a:r>
          </a:p>
          <a:p>
            <a:pPr marL="0" indent="0">
              <a:buNone/>
            </a:pPr>
            <a:r>
              <a:rPr lang="pl-PL" sz="3400" dirty="0"/>
              <a:t>3) wprowadzenie takiej organizacji podmiotu, </a:t>
            </a:r>
            <a:r>
              <a:rPr lang="pl-PL" sz="3400" dirty="0" err="1"/>
              <a:t>która</a:t>
            </a:r>
            <a:r>
              <a:rPr lang="pl-PL" sz="3400" dirty="0"/>
              <a:t> </a:t>
            </a:r>
            <a:r>
              <a:rPr lang="pl-PL" sz="3400" dirty="0" err="1"/>
              <a:t>umożliwi</a:t>
            </a:r>
            <a:r>
              <a:rPr lang="pl-PL" sz="3400" dirty="0"/>
              <a:t> realizację potrzeb </a:t>
            </a:r>
            <a:r>
              <a:rPr lang="pl-PL" sz="3400" dirty="0" err="1"/>
              <a:t>osób</a:t>
            </a:r>
            <a:r>
              <a:rPr lang="pl-PL" sz="3400" dirty="0"/>
              <a:t> ze </a:t>
            </a:r>
            <a:r>
              <a:rPr lang="pl-PL" sz="3400" dirty="0" err="1"/>
              <a:t>szczególnymi</a:t>
            </a:r>
            <a:r>
              <a:rPr lang="pl-PL" sz="3400" dirty="0"/>
              <a:t> potrzebami, w </a:t>
            </a:r>
            <a:r>
              <a:rPr lang="pl-PL" sz="3400" dirty="0" err="1"/>
              <a:t>niezbędnym</a:t>
            </a:r>
            <a:r>
              <a:rPr lang="pl-PL" sz="3400" dirty="0"/>
              <a:t> zakresie dla tych </a:t>
            </a:r>
            <a:r>
              <a:rPr lang="pl-PL" sz="3400" dirty="0" err="1"/>
              <a:t>osób</a:t>
            </a:r>
            <a:r>
              <a:rPr lang="pl-PL" sz="3400" dirty="0"/>
              <a:t>.</a:t>
            </a: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Dostęp alternatywny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284938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ymbol zastępczy zawartości 2"/>
          <p:cNvSpPr txBox="1">
            <a:spLocks noGrp="1"/>
          </p:cNvSpPr>
          <p:nvPr>
            <p:ph type="body" sz="half" idx="1"/>
          </p:nvPr>
        </p:nvSpPr>
        <p:spPr>
          <a:xfrm>
            <a:off x="4068660" y="2309826"/>
            <a:ext cx="4580393" cy="422160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20000"/>
              </a:lnSpc>
              <a:buSzTx/>
              <a:buNone/>
              <a:defRPr sz="1900"/>
            </a:pPr>
            <a:r>
              <a:t>Trenerka, konsultantka i autorka publikacji poradniczych dla organizacji pozarządowych. </a:t>
            </a:r>
          </a:p>
          <a:p>
            <a:pPr marL="0" indent="0">
              <a:lnSpc>
                <a:spcPct val="120000"/>
              </a:lnSpc>
              <a:buSzTx/>
              <a:buNone/>
              <a:defRPr sz="1900"/>
            </a:pPr>
            <a:r>
              <a:t>Była wieloletnia prezeska Fundacji Rozwoju Społeczeństwa Obywatelskiego. Związana także z Ogólnopolską Federacją Organizacji Pozarządowych, Funduszem Obywatelskim </a:t>
            </a:r>
            <a:br/>
            <a:r>
              <a:t>i Stowarzyszeniem Dialog Społeczny. </a:t>
            </a:r>
          </a:p>
          <a:p>
            <a:pPr marL="0" indent="0">
              <a:lnSpc>
                <a:spcPct val="120000"/>
              </a:lnSpc>
              <a:buSzTx/>
              <a:buNone/>
              <a:defRPr sz="1900"/>
            </a:pPr>
            <a:r>
              <a:t>Świadczy usługi szkoleniowe i doradcze </a:t>
            </a:r>
            <a:br/>
            <a:r>
              <a:t>pod nazwą Projekciarnia: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www.projekciarnia.pl</a:t>
            </a:r>
          </a:p>
        </p:txBody>
      </p:sp>
      <p:sp>
        <p:nvSpPr>
          <p:cNvPr id="179" name="Tytuł 3"/>
          <p:cNvSpPr txBox="1">
            <a:spLocks noGrp="1"/>
          </p:cNvSpPr>
          <p:nvPr>
            <p:ph type="title"/>
          </p:nvPr>
        </p:nvSpPr>
        <p:spPr>
          <a:xfrm>
            <a:off x="1856231" y="326567"/>
            <a:ext cx="7287771" cy="807292"/>
          </a:xfrm>
          <a:prstGeom prst="rect">
            <a:avLst/>
          </a:prstGeom>
        </p:spPr>
        <p:txBody>
          <a:bodyPr/>
          <a:lstStyle/>
          <a:p>
            <a:r>
              <a:t>Ekspertka: Katarzyna Sadło</a:t>
            </a:r>
          </a:p>
        </p:txBody>
      </p:sp>
      <p:pic>
        <p:nvPicPr>
          <p:cNvPr id="180" name="Obraz 4" descr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108" y="2181836"/>
            <a:ext cx="2608322" cy="39186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="" xmlns:a16="http://schemas.microsoft.com/office/drawing/2014/main" id="{4E58101F-B38E-924F-ACDA-ABC6D80478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="" xmlns:a16="http://schemas.microsoft.com/office/drawing/2014/main" id="{B72A2450-0D36-3F47-816C-503FAC95F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Dostępność informacyjno-komunikacyjna</a:t>
            </a:r>
          </a:p>
        </p:txBody>
      </p:sp>
    </p:spTree>
    <p:extLst>
      <p:ext uri="{BB962C8B-B14F-4D97-AF65-F5344CB8AC3E}">
        <p14:creationId xmlns:p14="http://schemas.microsoft.com/office/powerpoint/2010/main" val="396777779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3400" dirty="0"/>
              <a:t>a) </a:t>
            </a:r>
            <a:r>
              <a:rPr lang="pl-PL" dirty="0"/>
              <a:t>obsługa z wykorzystaniem </a:t>
            </a:r>
            <a:r>
              <a:rPr lang="pl-PL" dirty="0" err="1"/>
              <a:t>środków</a:t>
            </a:r>
            <a:r>
              <a:rPr lang="pl-PL" dirty="0"/>
              <a:t> </a:t>
            </a:r>
            <a:r>
              <a:rPr lang="pl-PL" dirty="0" err="1"/>
              <a:t>wspierających</a:t>
            </a:r>
            <a:r>
              <a:rPr lang="pl-PL" dirty="0"/>
              <a:t> komunikowanie </a:t>
            </a:r>
            <a:r>
              <a:rPr lang="pl-PL" dirty="0" err="1"/>
              <a:t>sie</a:t>
            </a:r>
            <a:r>
              <a:rPr lang="pl-PL" dirty="0"/>
              <a:t>̨, o </a:t>
            </a:r>
            <a:r>
              <a:rPr lang="pl-PL" dirty="0" err="1"/>
              <a:t>których</a:t>
            </a:r>
            <a:r>
              <a:rPr lang="pl-PL" dirty="0"/>
              <a:t> mowa w art. 3 pkt 5 ustawy z dnia 19 sierpnia 2011 r. o </a:t>
            </a:r>
            <a:r>
              <a:rPr lang="pl-PL" dirty="0" err="1"/>
              <a:t>języku</a:t>
            </a:r>
            <a:r>
              <a:rPr lang="pl-PL" dirty="0"/>
              <a:t> migowym i innych </a:t>
            </a:r>
            <a:r>
              <a:rPr lang="pl-PL" dirty="0" err="1"/>
              <a:t>środkach</a:t>
            </a:r>
            <a:r>
              <a:rPr lang="pl-PL" dirty="0"/>
              <a:t> komunikowania </a:t>
            </a:r>
            <a:r>
              <a:rPr lang="pl-PL" dirty="0" err="1"/>
              <a:t>sie</a:t>
            </a:r>
            <a:r>
              <a:rPr lang="pl-PL" dirty="0"/>
              <a:t>̨, lub przez wykorzystanie zdalnego </a:t>
            </a:r>
            <a:r>
              <a:rPr lang="pl-PL" dirty="0" err="1"/>
              <a:t>dostępu</a:t>
            </a:r>
            <a:r>
              <a:rPr lang="pl-PL" dirty="0"/>
              <a:t> online do usługi tłumacza przez strony internetowe i aplikacje, </a:t>
            </a:r>
            <a:endParaRPr lang="pl-PL" sz="3600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Minimalne wymagania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1670817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b) instalacja </a:t>
            </a:r>
            <a:r>
              <a:rPr lang="pl-PL" dirty="0" err="1"/>
              <a:t>urządzen</a:t>
            </a:r>
            <a:r>
              <a:rPr lang="pl-PL" dirty="0"/>
              <a:t>́ lub innych </a:t>
            </a:r>
            <a:r>
              <a:rPr lang="pl-PL" dirty="0" err="1"/>
              <a:t>środków</a:t>
            </a:r>
            <a:r>
              <a:rPr lang="pl-PL" dirty="0"/>
              <a:t> technicznych do obsługi </a:t>
            </a:r>
            <a:r>
              <a:rPr lang="pl-PL" dirty="0" err="1"/>
              <a:t>osób</a:t>
            </a:r>
            <a:r>
              <a:rPr lang="pl-PL" dirty="0"/>
              <a:t> </a:t>
            </a:r>
            <a:r>
              <a:rPr lang="pl-PL" dirty="0" err="1"/>
              <a:t>słabosłyszących</a:t>
            </a:r>
            <a:r>
              <a:rPr lang="pl-PL" dirty="0"/>
              <a:t>, w </a:t>
            </a:r>
            <a:r>
              <a:rPr lang="pl-PL" dirty="0" err="1"/>
              <a:t>szczególności</a:t>
            </a:r>
            <a:r>
              <a:rPr lang="pl-PL" dirty="0"/>
              <a:t> </a:t>
            </a:r>
            <a:r>
              <a:rPr lang="pl-PL" dirty="0" err="1"/>
              <a:t>pętli</a:t>
            </a:r>
            <a:r>
              <a:rPr lang="pl-PL" dirty="0"/>
              <a:t> indukcyjnych, </a:t>
            </a:r>
            <a:r>
              <a:rPr lang="pl-PL" dirty="0" err="1"/>
              <a:t>systemów</a:t>
            </a:r>
            <a:r>
              <a:rPr lang="pl-PL" dirty="0"/>
              <a:t> FM lub </a:t>
            </a:r>
            <a:r>
              <a:rPr lang="pl-PL" dirty="0" err="1"/>
              <a:t>urządzen</a:t>
            </a:r>
            <a:r>
              <a:rPr lang="pl-PL" dirty="0"/>
              <a:t>́ opartych o inne technologie, </a:t>
            </a:r>
            <a:r>
              <a:rPr lang="pl-PL" dirty="0" err="1"/>
              <a:t>których</a:t>
            </a:r>
            <a:r>
              <a:rPr lang="pl-PL" dirty="0"/>
              <a:t> celem jest wspomaganie słyszenia, </a:t>
            </a:r>
            <a:endParaRPr lang="pl-PL" sz="3600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Minimalne wymagania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977821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c) zapewnienie na stronie internetowej danego podmiotu informacji o zakresie jego </a:t>
            </a:r>
            <a:r>
              <a:rPr lang="pl-PL" dirty="0" err="1"/>
              <a:t>działalności</a:t>
            </a:r>
            <a:r>
              <a:rPr lang="pl-PL" dirty="0"/>
              <a:t> – w postaci elektronicznego pliku </a:t>
            </a:r>
            <a:r>
              <a:rPr lang="pl-PL" dirty="0" err="1"/>
              <a:t>zawierającego</a:t>
            </a:r>
            <a:r>
              <a:rPr lang="pl-PL" dirty="0"/>
              <a:t> tekst odczytywalny maszynowo, nagrania </a:t>
            </a:r>
            <a:r>
              <a:rPr lang="pl-PL" dirty="0" err="1"/>
              <a:t>treści</a:t>
            </a:r>
            <a:r>
              <a:rPr lang="pl-PL" dirty="0"/>
              <a:t> w polskim </a:t>
            </a:r>
            <a:r>
              <a:rPr lang="pl-PL" dirty="0" err="1"/>
              <a:t>języku</a:t>
            </a:r>
            <a:r>
              <a:rPr lang="pl-PL" dirty="0"/>
              <a:t> migowym oraz informacji w </a:t>
            </a:r>
            <a:r>
              <a:rPr lang="pl-PL" dirty="0" err="1"/>
              <a:t>tekście</a:t>
            </a:r>
            <a:r>
              <a:rPr lang="pl-PL" dirty="0"/>
              <a:t> łatwym do czytania, </a:t>
            </a:r>
            <a:endParaRPr lang="pl-PL" sz="3600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Minimalne wymagania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8977872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d) zapewnienie, na wniosek osoby ze </a:t>
            </a:r>
            <a:r>
              <a:rPr lang="pl-PL" dirty="0" err="1"/>
              <a:t>szczególnymi</a:t>
            </a:r>
            <a:r>
              <a:rPr lang="pl-PL" dirty="0"/>
              <a:t> potrzebami, komunikacji z podmiotem publicznym w formie </a:t>
            </a:r>
            <a:r>
              <a:rPr lang="pl-PL" dirty="0" err="1"/>
              <a:t>określonej</a:t>
            </a:r>
            <a:r>
              <a:rPr lang="pl-PL" dirty="0"/>
              <a:t> w tym wniosku. </a:t>
            </a:r>
            <a:endParaRPr lang="pl-PL" sz="3600" dirty="0">
              <a:effectLst/>
            </a:endParaRP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Minimalne wymagania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5888874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W indywidualnym przypadku, </a:t>
            </a:r>
            <a:r>
              <a:rPr lang="pl-PL" dirty="0" err="1"/>
              <a:t>jeżeli</a:t>
            </a:r>
            <a:r>
              <a:rPr lang="pl-PL" dirty="0"/>
              <a:t> podmiot publiczny nie jest w stanie, w </a:t>
            </a:r>
            <a:r>
              <a:rPr lang="pl-PL" dirty="0" err="1"/>
              <a:t>szczególności</a:t>
            </a:r>
            <a:r>
              <a:rPr lang="pl-PL" dirty="0"/>
              <a:t> ze </a:t>
            </a:r>
            <a:r>
              <a:rPr lang="pl-PL" dirty="0" err="1"/>
              <a:t>względów</a:t>
            </a:r>
            <a:r>
              <a:rPr lang="pl-PL" dirty="0"/>
              <a:t> technicznych lub prawnych, </a:t>
            </a:r>
            <a:r>
              <a:rPr lang="pl-PL" dirty="0" err="1"/>
              <a:t>zapewnic</a:t>
            </a:r>
            <a:r>
              <a:rPr lang="pl-PL" dirty="0"/>
              <a:t>́ </a:t>
            </a:r>
            <a:r>
              <a:rPr lang="pl-PL" dirty="0" err="1"/>
              <a:t>dostępności</a:t>
            </a:r>
            <a:r>
              <a:rPr lang="pl-PL" dirty="0"/>
              <a:t> osobie ze </a:t>
            </a:r>
            <a:r>
              <a:rPr lang="pl-PL" dirty="0" err="1"/>
              <a:t>szczególnymi</a:t>
            </a:r>
            <a:r>
              <a:rPr lang="pl-PL" dirty="0"/>
              <a:t> potrzebami w zakresie, o </a:t>
            </a:r>
            <a:r>
              <a:rPr lang="pl-PL" dirty="0" err="1"/>
              <a:t>którym</a:t>
            </a:r>
            <a:r>
              <a:rPr lang="pl-PL" dirty="0"/>
              <a:t> mowa, podmiot ten jest </a:t>
            </a:r>
            <a:r>
              <a:rPr lang="pl-PL" dirty="0" err="1"/>
              <a:t>obowiązany</a:t>
            </a:r>
            <a:r>
              <a:rPr lang="pl-PL" dirty="0"/>
              <a:t> </a:t>
            </a:r>
            <a:r>
              <a:rPr lang="pl-PL" dirty="0" err="1"/>
              <a:t>zapewnic</a:t>
            </a:r>
            <a:r>
              <a:rPr lang="pl-PL" dirty="0"/>
              <a:t>́ takiej osobie </a:t>
            </a:r>
            <a:r>
              <a:rPr lang="pl-PL" dirty="0" err="1"/>
              <a:t>dostęp</a:t>
            </a:r>
            <a:r>
              <a:rPr lang="pl-PL" dirty="0"/>
              <a:t> alternatywny. </a:t>
            </a:r>
            <a:endParaRPr lang="pl-PL" sz="3600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Dostęp alternatywny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995784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3400" dirty="0"/>
              <a:t>1) zapewnienie osobie ze </a:t>
            </a:r>
            <a:r>
              <a:rPr lang="pl-PL" sz="3400" dirty="0" err="1"/>
              <a:t>szczególnymi</a:t>
            </a:r>
            <a:r>
              <a:rPr lang="pl-PL" sz="3400" dirty="0"/>
              <a:t> potrzebami wsparcia innej osoby lub</a:t>
            </a:r>
          </a:p>
          <a:p>
            <a:pPr marL="0" indent="0">
              <a:buNone/>
            </a:pPr>
            <a:r>
              <a:rPr lang="pl-PL" sz="3400" dirty="0"/>
              <a:t>2) zapewnienie wsparcia technicznego osobie ze </a:t>
            </a:r>
            <a:r>
              <a:rPr lang="pl-PL" sz="3400" dirty="0" err="1"/>
              <a:t>szczególnymi</a:t>
            </a:r>
            <a:r>
              <a:rPr lang="pl-PL" sz="3400" dirty="0"/>
              <a:t> potrzebami, w tym z wykorzystaniem nowoczesnych technologii, lub</a:t>
            </a:r>
          </a:p>
          <a:p>
            <a:pPr marL="0" indent="0">
              <a:buNone/>
            </a:pPr>
            <a:r>
              <a:rPr lang="pl-PL" sz="3400" dirty="0"/>
              <a:t>3) wprowadzenie takiej organizacji podmiotu, </a:t>
            </a:r>
            <a:r>
              <a:rPr lang="pl-PL" sz="3400" dirty="0" err="1"/>
              <a:t>która</a:t>
            </a:r>
            <a:r>
              <a:rPr lang="pl-PL" sz="3400" dirty="0"/>
              <a:t> </a:t>
            </a:r>
            <a:r>
              <a:rPr lang="pl-PL" sz="3400" dirty="0" err="1"/>
              <a:t>umożliwi</a:t>
            </a:r>
            <a:r>
              <a:rPr lang="pl-PL" sz="3400" dirty="0"/>
              <a:t> realizację potrzeb </a:t>
            </a:r>
            <a:r>
              <a:rPr lang="pl-PL" sz="3400" dirty="0" err="1"/>
              <a:t>osób</a:t>
            </a:r>
            <a:r>
              <a:rPr lang="pl-PL" sz="3400" dirty="0"/>
              <a:t> ze </a:t>
            </a:r>
            <a:r>
              <a:rPr lang="pl-PL" sz="3400" dirty="0" err="1"/>
              <a:t>szczególnymi</a:t>
            </a:r>
            <a:r>
              <a:rPr lang="pl-PL" sz="3400" dirty="0"/>
              <a:t> potrzebami, w </a:t>
            </a:r>
            <a:r>
              <a:rPr lang="pl-PL" sz="3400" dirty="0" err="1"/>
              <a:t>niezbędnym</a:t>
            </a:r>
            <a:r>
              <a:rPr lang="pl-PL" sz="3400" dirty="0"/>
              <a:t> zakresie dla tych </a:t>
            </a:r>
            <a:r>
              <a:rPr lang="pl-PL" sz="3400" dirty="0" err="1"/>
              <a:t>osób</a:t>
            </a:r>
            <a:r>
              <a:rPr lang="pl-PL" sz="3400" dirty="0"/>
              <a:t>.</a:t>
            </a: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Dostęp alternatywny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0817038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="" xmlns:a16="http://schemas.microsoft.com/office/drawing/2014/main" id="{4E58101F-B38E-924F-ACDA-ABC6D80478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Tytuł 2">
            <a:extLst>
              <a:ext uri="{FF2B5EF4-FFF2-40B4-BE49-F238E27FC236}">
                <a16:creationId xmlns="" xmlns:a16="http://schemas.microsoft.com/office/drawing/2014/main" id="{B72A2450-0D36-3F47-816C-503FAC95F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Dostępność cyfrowa</a:t>
            </a:r>
          </a:p>
        </p:txBody>
      </p:sp>
    </p:spTree>
    <p:extLst>
      <p:ext uri="{BB962C8B-B14F-4D97-AF65-F5344CB8AC3E}">
        <p14:creationId xmlns:p14="http://schemas.microsoft.com/office/powerpoint/2010/main" val="355686429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l-PL" b="1" dirty="0" err="1"/>
              <a:t>funkcjonalnośc</a:t>
            </a:r>
            <a:r>
              <a:rPr lang="pl-PL" b="1" dirty="0"/>
              <a:t>́</a:t>
            </a:r>
            <a:r>
              <a:rPr lang="pl-PL" dirty="0"/>
              <a:t> – </a:t>
            </a:r>
            <a:r>
              <a:rPr lang="pl-PL" dirty="0" err="1"/>
              <a:t>umoz</a:t>
            </a:r>
            <a:r>
              <a:rPr lang="pl-PL" dirty="0"/>
              <a:t>̨̇</a:t>
            </a:r>
            <a:r>
              <a:rPr lang="pl-PL" dirty="0" err="1"/>
              <a:t>liwia</a:t>
            </a:r>
            <a:r>
              <a:rPr lang="pl-PL" dirty="0"/>
              <a:t> </a:t>
            </a:r>
            <a:r>
              <a:rPr lang="pl-PL" dirty="0" err="1"/>
              <a:t>użytkownikowi</a:t>
            </a:r>
            <a:r>
              <a:rPr lang="pl-PL" dirty="0"/>
              <a:t> skorzystanie ze wszystkich oferowanych na niej funkcji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b="1" dirty="0" err="1"/>
              <a:t>kompatybilnośc</a:t>
            </a:r>
            <a:r>
              <a:rPr lang="pl-PL" b="1" dirty="0"/>
              <a:t>́</a:t>
            </a:r>
            <a:r>
              <a:rPr lang="pl-PL" dirty="0"/>
              <a:t> – </a:t>
            </a:r>
            <a:r>
              <a:rPr lang="pl-PL" dirty="0" err="1"/>
              <a:t>umożliwia</a:t>
            </a:r>
            <a:r>
              <a:rPr lang="pl-PL" dirty="0"/>
              <a:t> </a:t>
            </a:r>
            <a:r>
              <a:rPr lang="pl-PL" dirty="0" err="1"/>
              <a:t>współprace</a:t>
            </a:r>
            <a:r>
              <a:rPr lang="pl-PL" dirty="0"/>
              <a:t>̨ z </a:t>
            </a:r>
            <a:r>
              <a:rPr lang="pl-PL" dirty="0" err="1"/>
              <a:t>możliwie</a:t>
            </a:r>
            <a:r>
              <a:rPr lang="pl-PL" dirty="0"/>
              <a:t> </a:t>
            </a:r>
            <a:r>
              <a:rPr lang="pl-PL" dirty="0" err="1"/>
              <a:t>największa</a:t>
            </a:r>
            <a:r>
              <a:rPr lang="pl-PL" dirty="0"/>
              <a:t>̨ liczbą </a:t>
            </a:r>
            <a:r>
              <a:rPr lang="pl-PL" dirty="0" err="1"/>
              <a:t>programów</a:t>
            </a:r>
            <a:r>
              <a:rPr lang="pl-PL" dirty="0"/>
              <a:t>, w tym z </a:t>
            </a:r>
            <a:r>
              <a:rPr lang="pl-PL" dirty="0" err="1"/>
              <a:t>narzędziami</a:t>
            </a:r>
            <a:r>
              <a:rPr lang="pl-PL" dirty="0"/>
              <a:t> i programami </a:t>
            </a:r>
            <a:r>
              <a:rPr lang="pl-PL" dirty="0" err="1"/>
              <a:t>wspomagającymi</a:t>
            </a:r>
            <a:r>
              <a:rPr lang="pl-PL" dirty="0"/>
              <a:t> osoby niepełnosprawne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b="1" dirty="0" err="1"/>
              <a:t>postrzegalnóśc</a:t>
            </a:r>
            <a:r>
              <a:rPr lang="pl-PL" dirty="0"/>
              <a:t> – </a:t>
            </a:r>
            <a:r>
              <a:rPr lang="pl-PL" dirty="0" err="1"/>
              <a:t>umożliwiająca</a:t>
            </a:r>
            <a:r>
              <a:rPr lang="pl-PL" dirty="0"/>
              <a:t>̨ jej </a:t>
            </a:r>
            <a:r>
              <a:rPr lang="pl-PL" dirty="0" err="1"/>
              <a:t>odbiór</a:t>
            </a:r>
            <a:r>
              <a:rPr lang="pl-PL" dirty="0"/>
              <a:t> przez </a:t>
            </a:r>
            <a:r>
              <a:rPr lang="pl-PL" dirty="0" err="1"/>
              <a:t>użytkownika</a:t>
            </a:r>
            <a:r>
              <a:rPr lang="pl-PL" dirty="0"/>
              <a:t> za </a:t>
            </a:r>
            <a:r>
              <a:rPr lang="pl-PL" dirty="0" err="1"/>
              <a:t>pomoca</a:t>
            </a:r>
            <a:r>
              <a:rPr lang="pl-PL" dirty="0"/>
              <a:t>̨ zmysłu słuchu, wzroku lub dotyku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b="1" dirty="0" err="1"/>
              <a:t>zrozumiałośc</a:t>
            </a:r>
            <a:r>
              <a:rPr lang="pl-PL" b="1" dirty="0"/>
              <a:t>́</a:t>
            </a:r>
            <a:r>
              <a:rPr lang="pl-PL" dirty="0"/>
              <a:t> – </a:t>
            </a:r>
            <a:r>
              <a:rPr lang="pl-PL" dirty="0" err="1"/>
              <a:t>umożliwia</a:t>
            </a:r>
            <a:r>
              <a:rPr lang="pl-PL" dirty="0"/>
              <a:t> </a:t>
            </a:r>
            <a:r>
              <a:rPr lang="pl-PL" dirty="0" err="1"/>
              <a:t>użytkownikowi</a:t>
            </a:r>
            <a:r>
              <a:rPr lang="pl-PL" dirty="0"/>
              <a:t> zrozumienie </a:t>
            </a:r>
            <a:r>
              <a:rPr lang="pl-PL" dirty="0" err="1"/>
              <a:t>treści</a:t>
            </a:r>
            <a:r>
              <a:rPr lang="pl-PL" dirty="0"/>
              <a:t> i sposobu ich prezentacji </a:t>
            </a:r>
            <a:endParaRPr lang="pl-PL" sz="3600" dirty="0"/>
          </a:p>
          <a:p>
            <a:pPr marL="0" indent="0">
              <a:buNone/>
            </a:pPr>
            <a:endParaRPr lang="pl-PL" sz="3600" dirty="0"/>
          </a:p>
          <a:p>
            <a:pPr marL="0" indent="0">
              <a:buNone/>
            </a:pPr>
            <a:endParaRPr lang="pl-PL" sz="3400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Dostępna strona zapewnia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0778547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 b="1"/>
            </a:pPr>
            <a:r>
              <a:rPr lang="pl-PL" dirty="0"/>
              <a:t>Organizacje pozarządowe</a:t>
            </a:r>
            <a:endParaRPr dirty="0"/>
          </a:p>
          <a:p>
            <a:pPr marL="0" indent="0">
              <a:buNone/>
            </a:pPr>
            <a:r>
              <a:rPr lang="pl-PL" dirty="0" err="1"/>
              <a:t>prowadzące</a:t>
            </a:r>
            <a:r>
              <a:rPr lang="pl-PL" dirty="0"/>
              <a:t> </a:t>
            </a:r>
            <a:r>
              <a:rPr lang="pl-PL" dirty="0" err="1"/>
              <a:t>działalnośc</a:t>
            </a:r>
            <a:r>
              <a:rPr lang="pl-PL" dirty="0"/>
              <a:t>́ w sferze </a:t>
            </a:r>
            <a:r>
              <a:rPr lang="pl-PL" dirty="0" err="1"/>
              <a:t>zadan</a:t>
            </a:r>
            <a:r>
              <a:rPr lang="pl-PL" dirty="0"/>
              <a:t>́ publicznych:</a:t>
            </a:r>
          </a:p>
          <a:p>
            <a:r>
              <a:rPr lang="pl-PL" dirty="0"/>
              <a:t>ochrony i promocji zdrowia;</a:t>
            </a:r>
          </a:p>
          <a:p>
            <a:r>
              <a:rPr lang="pl-PL" dirty="0" err="1"/>
              <a:t>działalności</a:t>
            </a:r>
            <a:r>
              <a:rPr lang="pl-PL" dirty="0"/>
              <a:t> na rzecz </a:t>
            </a:r>
            <a:r>
              <a:rPr lang="pl-PL" dirty="0" err="1"/>
              <a:t>osób</a:t>
            </a:r>
            <a:r>
              <a:rPr lang="pl-PL" dirty="0"/>
              <a:t> niepełnosprawnych; </a:t>
            </a:r>
          </a:p>
          <a:p>
            <a:r>
              <a:rPr lang="pl-PL" dirty="0" err="1"/>
              <a:t>działalności</a:t>
            </a:r>
            <a:r>
              <a:rPr lang="pl-PL" dirty="0"/>
              <a:t> na rzecz </a:t>
            </a:r>
            <a:r>
              <a:rPr lang="pl-PL" dirty="0" err="1"/>
              <a:t>osób</a:t>
            </a:r>
            <a:r>
              <a:rPr lang="pl-PL" dirty="0"/>
              <a:t> w wieku emerytalnym; </a:t>
            </a: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Kiedy obowiązuje organizację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3092216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ytuł 1"/>
          <p:cNvSpPr txBox="1">
            <a:spLocks noGrp="1"/>
          </p:cNvSpPr>
          <p:nvPr>
            <p:ph type="title"/>
          </p:nvPr>
        </p:nvSpPr>
        <p:spPr>
          <a:xfrm>
            <a:off x="1855788" y="330196"/>
            <a:ext cx="7288212" cy="798520"/>
          </a:xfrm>
          <a:prstGeom prst="rect">
            <a:avLst/>
          </a:prstGeom>
          <a:solidFill>
            <a:srgbClr val="FFC032"/>
          </a:solidFill>
        </p:spPr>
        <p:txBody>
          <a:bodyPr/>
          <a:lstStyle/>
          <a:p>
            <a:r>
              <a:rPr lang="pl-PL" dirty="0"/>
              <a:t>Podstawa prawna</a:t>
            </a:r>
            <a:endParaRPr dirty="0"/>
          </a:p>
        </p:txBody>
      </p:sp>
      <p:grpSp>
        <p:nvGrpSpPr>
          <p:cNvPr id="185" name="Prostokąt zaokrąglony 7"/>
          <p:cNvGrpSpPr/>
          <p:nvPr/>
        </p:nvGrpSpPr>
        <p:grpSpPr>
          <a:xfrm>
            <a:off x="-4" y="1827311"/>
            <a:ext cx="2586048" cy="584771"/>
            <a:chOff x="-1" y="-12313"/>
            <a:chExt cx="2586047" cy="584770"/>
          </a:xfrm>
        </p:grpSpPr>
        <p:sp>
          <p:nvSpPr>
            <p:cNvPr id="183" name="Kształt"/>
            <p:cNvSpPr/>
            <p:nvPr/>
          </p:nvSpPr>
          <p:spPr>
            <a:xfrm>
              <a:off x="-1" y="0"/>
              <a:ext cx="2586047" cy="560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09" extrusionOk="0">
                  <a:moveTo>
                    <a:pt x="0" y="3502"/>
                  </a:moveTo>
                  <a:cubicBezTo>
                    <a:pt x="0" y="-201"/>
                    <a:pt x="371" y="2"/>
                    <a:pt x="862" y="2"/>
                  </a:cubicBezTo>
                  <a:lnTo>
                    <a:pt x="20711" y="2"/>
                  </a:lnTo>
                  <a:cubicBezTo>
                    <a:pt x="21202" y="2"/>
                    <a:pt x="21600" y="3004"/>
                    <a:pt x="21600" y="6707"/>
                  </a:cubicBezTo>
                  <a:lnTo>
                    <a:pt x="21600" y="14291"/>
                  </a:lnTo>
                  <a:cubicBezTo>
                    <a:pt x="21600" y="17994"/>
                    <a:pt x="21202" y="20996"/>
                    <a:pt x="20711" y="20996"/>
                  </a:cubicBezTo>
                  <a:lnTo>
                    <a:pt x="862" y="20996"/>
                  </a:lnTo>
                  <a:cubicBezTo>
                    <a:pt x="371" y="20996"/>
                    <a:pt x="0" y="21399"/>
                    <a:pt x="0" y="17696"/>
                  </a:cubicBezTo>
                  <a:lnTo>
                    <a:pt x="0" y="3502"/>
                  </a:lnTo>
                  <a:close/>
                </a:path>
              </a:pathLst>
            </a:custGeom>
            <a:solidFill>
              <a:srgbClr val="FFC032"/>
            </a:solidFill>
            <a:ln w="254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3200">
                  <a:latin typeface="Fira Sans"/>
                  <a:ea typeface="Fira Sans"/>
                  <a:cs typeface="Fira Sans"/>
                  <a:sym typeface="Fira Sans"/>
                </a:defRPr>
              </a:pPr>
              <a:endParaRPr/>
            </a:p>
          </p:txBody>
        </p:sp>
        <p:sp>
          <p:nvSpPr>
            <p:cNvPr id="184" name="Część 1."/>
            <p:cNvSpPr txBox="1"/>
            <p:nvPr/>
          </p:nvSpPr>
          <p:spPr>
            <a:xfrm>
              <a:off x="0" y="-12313"/>
              <a:ext cx="2586045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r>
                <a:rPr dirty="0"/>
                <a:t>1.</a:t>
              </a:r>
            </a:p>
          </p:txBody>
        </p:sp>
      </p:grpSp>
      <p:grpSp>
        <p:nvGrpSpPr>
          <p:cNvPr id="188" name="Prostokąt zaokrąglony 7"/>
          <p:cNvGrpSpPr/>
          <p:nvPr/>
        </p:nvGrpSpPr>
        <p:grpSpPr>
          <a:xfrm>
            <a:off x="-5" y="4264103"/>
            <a:ext cx="2586048" cy="584771"/>
            <a:chOff x="-1" y="-12311"/>
            <a:chExt cx="2586047" cy="584770"/>
          </a:xfrm>
        </p:grpSpPr>
        <p:sp>
          <p:nvSpPr>
            <p:cNvPr id="186" name="Kształt"/>
            <p:cNvSpPr/>
            <p:nvPr/>
          </p:nvSpPr>
          <p:spPr>
            <a:xfrm>
              <a:off x="-1" y="0"/>
              <a:ext cx="2586047" cy="560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09" extrusionOk="0">
                  <a:moveTo>
                    <a:pt x="0" y="3502"/>
                  </a:moveTo>
                  <a:cubicBezTo>
                    <a:pt x="0" y="-201"/>
                    <a:pt x="371" y="2"/>
                    <a:pt x="862" y="2"/>
                  </a:cubicBezTo>
                  <a:lnTo>
                    <a:pt x="20711" y="2"/>
                  </a:lnTo>
                  <a:cubicBezTo>
                    <a:pt x="21202" y="2"/>
                    <a:pt x="21600" y="3004"/>
                    <a:pt x="21600" y="6707"/>
                  </a:cubicBezTo>
                  <a:lnTo>
                    <a:pt x="21600" y="14291"/>
                  </a:lnTo>
                  <a:cubicBezTo>
                    <a:pt x="21600" y="17994"/>
                    <a:pt x="21202" y="20996"/>
                    <a:pt x="20711" y="20996"/>
                  </a:cubicBezTo>
                  <a:lnTo>
                    <a:pt x="862" y="20996"/>
                  </a:lnTo>
                  <a:cubicBezTo>
                    <a:pt x="371" y="20996"/>
                    <a:pt x="0" y="21399"/>
                    <a:pt x="0" y="17696"/>
                  </a:cubicBezTo>
                  <a:lnTo>
                    <a:pt x="0" y="3502"/>
                  </a:lnTo>
                  <a:close/>
                </a:path>
              </a:pathLst>
            </a:custGeom>
            <a:solidFill>
              <a:srgbClr val="FFC032"/>
            </a:solidFill>
            <a:ln w="25400" cap="flat">
              <a:solidFill>
                <a:srgbClr val="FFC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3200">
                  <a:latin typeface="Fira Sans"/>
                  <a:ea typeface="Fira Sans"/>
                  <a:cs typeface="Fira Sans"/>
                  <a:sym typeface="Fira Sans"/>
                </a:defRPr>
              </a:pPr>
              <a:endParaRPr/>
            </a:p>
          </p:txBody>
        </p:sp>
        <p:sp>
          <p:nvSpPr>
            <p:cNvPr id="187" name="Część 2."/>
            <p:cNvSpPr txBox="1"/>
            <p:nvPr/>
          </p:nvSpPr>
          <p:spPr>
            <a:xfrm>
              <a:off x="0" y="-12311"/>
              <a:ext cx="2586045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r>
                <a:rPr dirty="0"/>
                <a:t>2.</a:t>
              </a:r>
            </a:p>
          </p:txBody>
        </p:sp>
      </p:grpSp>
      <p:sp>
        <p:nvSpPr>
          <p:cNvPr id="189" name="pole tekstowe 6"/>
          <p:cNvSpPr txBox="1"/>
          <p:nvPr/>
        </p:nvSpPr>
        <p:spPr>
          <a:xfrm>
            <a:off x="3026120" y="1780978"/>
            <a:ext cx="5253039" cy="1569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2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pl-PL" dirty="0"/>
              <a:t>Ustawa o zapewnianiu dostępności osobom ze szczególnymi potrzebami</a:t>
            </a:r>
            <a:endParaRPr dirty="0"/>
          </a:p>
        </p:txBody>
      </p:sp>
      <p:sp>
        <p:nvSpPr>
          <p:cNvPr id="190" name="pole tekstowe 6"/>
          <p:cNvSpPr txBox="1"/>
          <p:nvPr/>
        </p:nvSpPr>
        <p:spPr>
          <a:xfrm>
            <a:off x="3026119" y="4276414"/>
            <a:ext cx="5253039" cy="2062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32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pl-PL" dirty="0"/>
              <a:t>Ustawa o dostępności cyfrowej stron internetowych i aplikacji mobilnych podmiotów publicznych</a:t>
            </a:r>
            <a:endParaRPr dirty="0"/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 b="1"/>
            </a:pPr>
            <a:endParaRPr lang="pl-PL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Kiedy obowiązuje organizację</a:t>
            </a:r>
            <a:endParaRPr dirty="0"/>
          </a:p>
        </p:txBody>
      </p:sp>
      <p:pic>
        <p:nvPicPr>
          <p:cNvPr id="3" name="Obraz 2" descr="Obraz zawierający tekst&#10;&#10;Opis wygenerowany automatycznie">
            <a:extLst>
              <a:ext uri="{FF2B5EF4-FFF2-40B4-BE49-F238E27FC236}">
                <a16:creationId xmlns="" xmlns:a16="http://schemas.microsoft.com/office/drawing/2014/main" id="{3C0170AD-5ACC-9C41-A4C1-5B5E398262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3" t="881" r="4999" b="22959"/>
          <a:stretch/>
        </p:blipFill>
        <p:spPr>
          <a:xfrm>
            <a:off x="0" y="1402080"/>
            <a:ext cx="9099218" cy="491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312869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 b="1"/>
            </a:pPr>
            <a:endParaRPr lang="pl-PL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Kiedy obowiązuje organizację</a:t>
            </a:r>
            <a:endParaRPr dirty="0"/>
          </a:p>
        </p:txBody>
      </p:sp>
      <p:pic>
        <p:nvPicPr>
          <p:cNvPr id="4" name="Obraz 3" descr="Obraz zawierający tekst&#10;&#10;Opis wygenerowany automatycznie">
            <a:extLst>
              <a:ext uri="{FF2B5EF4-FFF2-40B4-BE49-F238E27FC236}">
                <a16:creationId xmlns="" xmlns:a16="http://schemas.microsoft.com/office/drawing/2014/main" id="{7215E413-7EBA-3346-9059-77D5D43D32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6" t="16667" r="5000" b="7600"/>
          <a:stretch/>
        </p:blipFill>
        <p:spPr>
          <a:xfrm>
            <a:off x="1460" y="1524000"/>
            <a:ext cx="8910892" cy="462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781165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 b="1"/>
            </a:pPr>
            <a:endParaRPr lang="pl-PL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Deklaracja dostępności</a:t>
            </a:r>
            <a:endParaRPr dirty="0"/>
          </a:p>
        </p:txBody>
      </p:sp>
      <p:pic>
        <p:nvPicPr>
          <p:cNvPr id="3" name="Obraz 2" descr="Obraz zawierający tekst&#10;&#10;Opis wygenerowany automatycznie">
            <a:extLst>
              <a:ext uri="{FF2B5EF4-FFF2-40B4-BE49-F238E27FC236}">
                <a16:creationId xmlns="" xmlns:a16="http://schemas.microsoft.com/office/drawing/2014/main" id="{8E05DBC9-EB93-AB45-A7F9-EB16B80CAB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9" t="11546" r="5000" b="5467"/>
          <a:stretch/>
        </p:blipFill>
        <p:spPr>
          <a:xfrm>
            <a:off x="117062" y="1391119"/>
            <a:ext cx="9026938" cy="51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507538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 b="1"/>
            </a:pPr>
            <a:endParaRPr lang="pl-PL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Deklaracja dostępności</a:t>
            </a:r>
            <a:endParaRPr dirty="0"/>
          </a:p>
        </p:txBody>
      </p:sp>
      <p:pic>
        <p:nvPicPr>
          <p:cNvPr id="4" name="Obraz 3" descr="Obraz zawierający tekst&#10;&#10;Opis wygenerowany automatycznie">
            <a:extLst>
              <a:ext uri="{FF2B5EF4-FFF2-40B4-BE49-F238E27FC236}">
                <a16:creationId xmlns="" xmlns:a16="http://schemas.microsoft.com/office/drawing/2014/main" id="{4A04022C-9B1C-7046-B55D-5324F6768A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9615" r="5000" b="43653"/>
          <a:stretch/>
        </p:blipFill>
        <p:spPr>
          <a:xfrm>
            <a:off x="457200" y="1848648"/>
            <a:ext cx="8229600" cy="267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760064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3400" dirty="0"/>
              <a:t>Spełnienie </a:t>
            </a:r>
            <a:r>
              <a:rPr lang="pl-PL" dirty="0"/>
              <a:t>przez </a:t>
            </a:r>
            <a:r>
              <a:rPr lang="pl-PL" dirty="0" err="1"/>
              <a:t>strone</a:t>
            </a:r>
            <a:r>
              <a:rPr lang="pl-PL" dirty="0"/>
              <a:t>̨ internetową lub aplikację mobilną </a:t>
            </a:r>
            <a:r>
              <a:rPr lang="pl-PL" dirty="0" err="1"/>
              <a:t>wymagan</a:t>
            </a:r>
            <a:r>
              <a:rPr lang="pl-PL" dirty="0"/>
              <a:t>́ </a:t>
            </a:r>
            <a:r>
              <a:rPr lang="pl-PL" dirty="0" err="1"/>
              <a:t>określonych</a:t>
            </a:r>
            <a:r>
              <a:rPr lang="pl-PL" dirty="0"/>
              <a:t> w </a:t>
            </a:r>
            <a:r>
              <a:rPr lang="pl-PL" dirty="0" err="1"/>
              <a:t>załączniku</a:t>
            </a:r>
            <a:r>
              <a:rPr lang="pl-PL" dirty="0"/>
              <a:t> do ustawy. </a:t>
            </a:r>
            <a:endParaRPr lang="pl-PL" sz="3600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Wymagania </a:t>
            </a:r>
            <a:r>
              <a:rPr lang="pl-PL" dirty="0" err="1"/>
              <a:t>określone</a:t>
            </a:r>
            <a:r>
              <a:rPr lang="pl-PL" dirty="0"/>
              <a:t> w </a:t>
            </a:r>
            <a:r>
              <a:rPr lang="pl-PL" dirty="0" err="1"/>
              <a:t>załączniku</a:t>
            </a:r>
            <a:r>
              <a:rPr lang="pl-PL" dirty="0"/>
              <a:t> do ustawy uznaje </a:t>
            </a:r>
            <a:r>
              <a:rPr lang="pl-PL" dirty="0" err="1"/>
              <a:t>sie</a:t>
            </a:r>
            <a:r>
              <a:rPr lang="pl-PL" dirty="0"/>
              <a:t>̨ za spełnione, gdy podmiot publiczny zapewnia </a:t>
            </a:r>
            <a:r>
              <a:rPr lang="pl-PL" dirty="0" err="1"/>
              <a:t>dostępnośc</a:t>
            </a:r>
            <a:r>
              <a:rPr lang="pl-PL" dirty="0"/>
              <a:t>́ cyfrową z </a:t>
            </a:r>
            <a:r>
              <a:rPr lang="pl-PL" dirty="0" err="1"/>
              <a:t>uwzględnieniem</a:t>
            </a:r>
            <a:r>
              <a:rPr lang="pl-PL" dirty="0"/>
              <a:t> </a:t>
            </a:r>
            <a:r>
              <a:rPr lang="pl-PL" dirty="0" err="1"/>
              <a:t>wymagan</a:t>
            </a:r>
            <a:r>
              <a:rPr lang="pl-PL" dirty="0"/>
              <a:t>́ </a:t>
            </a:r>
            <a:r>
              <a:rPr lang="pl-PL" dirty="0" err="1"/>
              <a:t>określonych</a:t>
            </a:r>
            <a:r>
              <a:rPr lang="pl-PL" dirty="0"/>
              <a:t> w pkt 9, 10 i 11 normy EN 301 549 V2.1.2.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sz="3600" dirty="0"/>
          </a:p>
          <a:p>
            <a:pPr marL="0" indent="0">
              <a:buNone/>
            </a:pPr>
            <a:endParaRPr lang="pl-PL" sz="3400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Minimalne wymagania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02118691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l-PL" dirty="0"/>
              <a:t>Alternatywny </a:t>
            </a:r>
            <a:r>
              <a:rPr lang="pl-PL" dirty="0" err="1"/>
              <a:t>sposób</a:t>
            </a:r>
            <a:r>
              <a:rPr lang="pl-PL" dirty="0"/>
              <a:t> </a:t>
            </a:r>
            <a:r>
              <a:rPr lang="pl-PL" dirty="0" err="1"/>
              <a:t>dostępu</a:t>
            </a:r>
            <a:r>
              <a:rPr lang="pl-PL" dirty="0"/>
              <a:t> polega w </a:t>
            </a:r>
            <a:r>
              <a:rPr lang="pl-PL" dirty="0" err="1"/>
              <a:t>szczególności</a:t>
            </a:r>
            <a:r>
              <a:rPr lang="pl-PL" dirty="0"/>
              <a:t> na zapewnieniu kontaktu telefonicznego, korespondencyjnego, za </a:t>
            </a:r>
            <a:r>
              <a:rPr lang="pl-PL" dirty="0" err="1"/>
              <a:t>pomoca</a:t>
            </a:r>
            <a:r>
              <a:rPr lang="pl-PL" dirty="0"/>
              <a:t>̨ </a:t>
            </a:r>
            <a:r>
              <a:rPr lang="pl-PL" dirty="0" err="1"/>
              <a:t>środków</a:t>
            </a:r>
            <a:r>
              <a:rPr lang="pl-PL" dirty="0"/>
              <a:t> komunikacji elektronicznej, lub za </a:t>
            </a:r>
            <a:r>
              <a:rPr lang="pl-PL" dirty="0" err="1"/>
              <a:t>pomoca</a:t>
            </a:r>
            <a:r>
              <a:rPr lang="pl-PL" dirty="0"/>
              <a:t>̨ tłumacza </a:t>
            </a:r>
            <a:r>
              <a:rPr lang="pl-PL" dirty="0" err="1"/>
              <a:t>języka</a:t>
            </a:r>
            <a:r>
              <a:rPr lang="pl-PL" dirty="0"/>
              <a:t> migowego, lub tłumacza-przewodnika, </a:t>
            </a:r>
            <a:r>
              <a:rPr lang="pl-PL" dirty="0" err="1"/>
              <a:t>jeżeli</a:t>
            </a:r>
            <a:r>
              <a:rPr lang="pl-PL" dirty="0"/>
              <a:t> podmiot </a:t>
            </a:r>
            <a:r>
              <a:rPr lang="pl-PL" dirty="0" err="1"/>
              <a:t>udostępnia</a:t>
            </a:r>
            <a:r>
              <a:rPr lang="pl-PL" dirty="0"/>
              <a:t> taką </a:t>
            </a:r>
            <a:r>
              <a:rPr lang="pl-PL" dirty="0" err="1"/>
              <a:t>możliwośc</a:t>
            </a:r>
            <a:r>
              <a:rPr lang="pl-PL" dirty="0"/>
              <a:t>́. </a:t>
            </a:r>
          </a:p>
          <a:p>
            <a:endParaRPr lang="pl-PL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Dostęp alternatywny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2609368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463040"/>
            <a:ext cx="8229600" cy="5303732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r>
              <a:rPr lang="pl-PL" dirty="0" err="1"/>
              <a:t>multimediów</a:t>
            </a:r>
            <a:r>
              <a:rPr lang="pl-PL" dirty="0"/>
              <a:t> nadawanych na </a:t>
            </a:r>
            <a:r>
              <a:rPr lang="pl-PL" dirty="0" err="1"/>
              <a:t>żywo</a:t>
            </a:r>
            <a:r>
              <a:rPr lang="pl-PL" dirty="0"/>
              <a:t>; </a:t>
            </a:r>
          </a:p>
          <a:p>
            <a:r>
              <a:rPr lang="pl-PL" dirty="0" err="1"/>
              <a:t>multimediów</a:t>
            </a:r>
            <a:r>
              <a:rPr lang="pl-PL" dirty="0"/>
              <a:t> opublikowanych przed dniem 23 </a:t>
            </a:r>
            <a:r>
              <a:rPr lang="pl-PL" dirty="0" err="1"/>
              <a:t>września</a:t>
            </a:r>
            <a:r>
              <a:rPr lang="pl-PL" dirty="0"/>
              <a:t> 2020 r.; </a:t>
            </a:r>
          </a:p>
          <a:p>
            <a:r>
              <a:rPr lang="pl-PL" dirty="0" err="1"/>
              <a:t>dokumentów</a:t>
            </a:r>
            <a:r>
              <a:rPr lang="pl-PL" dirty="0"/>
              <a:t> tekstowych i tekstowo-graficznych, </a:t>
            </a:r>
            <a:r>
              <a:rPr lang="pl-PL" dirty="0" err="1"/>
              <a:t>dokumentów</a:t>
            </a:r>
            <a:r>
              <a:rPr lang="pl-PL" dirty="0"/>
              <a:t> utworzonych w programach przeznaczonych do tworzenia prezentacji lub arkuszy kalkulacyjnych, opublikowanych przed dniem 23 </a:t>
            </a:r>
            <a:r>
              <a:rPr lang="pl-PL" dirty="0" err="1"/>
              <a:t>września</a:t>
            </a:r>
            <a:r>
              <a:rPr lang="pl-PL" dirty="0"/>
              <a:t> 2018 r., chyba </a:t>
            </a:r>
            <a:r>
              <a:rPr lang="pl-PL" dirty="0" err="1"/>
              <a:t>że</a:t>
            </a:r>
            <a:r>
              <a:rPr lang="pl-PL" dirty="0"/>
              <a:t> ich </a:t>
            </a:r>
            <a:r>
              <a:rPr lang="pl-PL" dirty="0" err="1"/>
              <a:t>zawartośc</a:t>
            </a:r>
            <a:r>
              <a:rPr lang="pl-PL" dirty="0"/>
              <a:t>́ jest </a:t>
            </a:r>
            <a:r>
              <a:rPr lang="pl-PL" dirty="0" err="1"/>
              <a:t>niezbędna</a:t>
            </a:r>
            <a:r>
              <a:rPr lang="pl-PL" dirty="0"/>
              <a:t> do realizacji </a:t>
            </a:r>
            <a:r>
              <a:rPr lang="pl-PL" dirty="0" err="1"/>
              <a:t>bieżących</a:t>
            </a:r>
            <a:r>
              <a:rPr lang="pl-PL" dirty="0"/>
              <a:t> </a:t>
            </a:r>
            <a:r>
              <a:rPr lang="pl-PL" dirty="0" err="1"/>
              <a:t>zadan</a:t>
            </a:r>
            <a:r>
              <a:rPr lang="pl-PL" dirty="0"/>
              <a:t>́ podmiotu; </a:t>
            </a:r>
          </a:p>
          <a:p>
            <a:r>
              <a:rPr lang="pl-PL" dirty="0" err="1"/>
              <a:t>treści</a:t>
            </a:r>
            <a:r>
              <a:rPr lang="pl-PL" dirty="0"/>
              <a:t> </a:t>
            </a:r>
            <a:r>
              <a:rPr lang="pl-PL" dirty="0" err="1"/>
              <a:t>będących</a:t>
            </a:r>
            <a:r>
              <a:rPr lang="pl-PL" dirty="0"/>
              <a:t> w posiadaniu podmiotu publicznego: </a:t>
            </a:r>
          </a:p>
          <a:p>
            <a:pPr marL="457200" lvl="1" indent="0">
              <a:buNone/>
            </a:pPr>
            <a:r>
              <a:rPr lang="pl-PL" dirty="0"/>
              <a:t>a)  </a:t>
            </a:r>
            <a:r>
              <a:rPr lang="pl-PL" dirty="0" err="1"/>
              <a:t>które</a:t>
            </a:r>
            <a:r>
              <a:rPr lang="pl-PL" dirty="0"/>
              <a:t> nie zostały przez niego lub na jego rzecz wytworzone albo przez niego nabyte, albo </a:t>
            </a:r>
          </a:p>
          <a:p>
            <a:pPr marL="457200" lvl="1" indent="0">
              <a:buNone/>
            </a:pPr>
            <a:r>
              <a:rPr lang="pl-PL" dirty="0"/>
              <a:t>b)  </a:t>
            </a:r>
            <a:r>
              <a:rPr lang="pl-PL" dirty="0" err="1"/>
              <a:t>których</a:t>
            </a:r>
            <a:r>
              <a:rPr lang="pl-PL" dirty="0"/>
              <a:t> dostosowanie do </a:t>
            </a:r>
            <a:r>
              <a:rPr lang="pl-PL" dirty="0" err="1"/>
              <a:t>wymagan</a:t>
            </a:r>
            <a:r>
              <a:rPr lang="pl-PL" dirty="0"/>
              <a:t>́ </a:t>
            </a:r>
            <a:r>
              <a:rPr lang="pl-PL" dirty="0" err="1"/>
              <a:t>dostępności</a:t>
            </a:r>
            <a:r>
              <a:rPr lang="pl-PL" dirty="0"/>
              <a:t> cyfrowej wymaga modyfikacji, do </a:t>
            </a:r>
            <a:r>
              <a:rPr lang="pl-PL" dirty="0" err="1"/>
              <a:t>której</a:t>
            </a:r>
            <a:r>
              <a:rPr lang="pl-PL" dirty="0"/>
              <a:t> ten podmiot publiczny nie jest uprawniony; </a:t>
            </a:r>
          </a:p>
          <a:p>
            <a:r>
              <a:rPr lang="pl-PL" dirty="0" err="1"/>
              <a:t>treści</a:t>
            </a:r>
            <a:r>
              <a:rPr lang="pl-PL" dirty="0"/>
              <a:t> niewykorzystywanych do realizacji </a:t>
            </a:r>
            <a:r>
              <a:rPr lang="pl-PL" dirty="0" err="1"/>
              <a:t>bieżących</a:t>
            </a:r>
            <a:r>
              <a:rPr lang="pl-PL" dirty="0"/>
              <a:t> </a:t>
            </a:r>
            <a:r>
              <a:rPr lang="pl-PL" dirty="0" err="1"/>
              <a:t>zadan</a:t>
            </a:r>
            <a:r>
              <a:rPr lang="pl-PL" dirty="0"/>
              <a:t>́ podmiotu publicznego oraz nieuaktualnianych lub niepoddawanych po dniu 23 </a:t>
            </a:r>
            <a:r>
              <a:rPr lang="pl-PL" dirty="0" err="1"/>
              <a:t>września</a:t>
            </a:r>
            <a:r>
              <a:rPr lang="pl-PL" dirty="0"/>
              <a:t> 2019 r. przebudowom i zmianom </a:t>
            </a:r>
            <a:r>
              <a:rPr lang="pl-PL" dirty="0" err="1"/>
              <a:t>polegającym</a:t>
            </a:r>
            <a:r>
              <a:rPr lang="pl-PL" dirty="0"/>
              <a:t> w </a:t>
            </a:r>
            <a:r>
              <a:rPr lang="pl-PL" dirty="0" err="1"/>
              <a:t>szczególności</a:t>
            </a:r>
            <a:r>
              <a:rPr lang="pl-PL" dirty="0"/>
              <a:t> na zmianie </a:t>
            </a:r>
            <a:r>
              <a:rPr lang="pl-PL" dirty="0" err="1"/>
              <a:t>wyglądu</a:t>
            </a:r>
            <a:r>
              <a:rPr lang="pl-PL" dirty="0"/>
              <a:t> lub struktury prezentowanych informacji albo na zmianie sposobu publikowania informacji. </a:t>
            </a:r>
          </a:p>
          <a:p>
            <a:pPr marL="0" indent="0">
              <a:buNone/>
            </a:pPr>
            <a:endParaRPr lang="pl-PL" sz="3600" dirty="0"/>
          </a:p>
          <a:p>
            <a:endParaRPr lang="pl-PL" sz="3600" dirty="0"/>
          </a:p>
          <a:p>
            <a:pPr marL="0" indent="0">
              <a:buNone/>
            </a:pPr>
            <a:endParaRPr lang="pl-PL" sz="3400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Ustawy nie stosuje się do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633447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Obraz 3" descr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Prostokąt 4"/>
          <p:cNvSpPr/>
          <p:nvPr/>
        </p:nvSpPr>
        <p:spPr>
          <a:xfrm>
            <a:off x="327169" y="587228"/>
            <a:ext cx="6960781" cy="679510"/>
          </a:xfrm>
          <a:prstGeom prst="rect">
            <a:avLst/>
          </a:prstGeom>
          <a:solidFill>
            <a:srgbClr val="FFC032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 dirty="0"/>
          </a:p>
        </p:txBody>
      </p:sp>
      <p:sp>
        <p:nvSpPr>
          <p:cNvPr id="203" name="pole tekstowe 5"/>
          <p:cNvSpPr txBox="1"/>
          <p:nvPr/>
        </p:nvSpPr>
        <p:spPr>
          <a:xfrm>
            <a:off x="562063" y="678369"/>
            <a:ext cx="6675078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defRPr sz="28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pl-PL" sz="2400" dirty="0"/>
              <a:t>Raport z dostępności i postępowanie skargowe</a:t>
            </a:r>
            <a:endParaRPr sz="2400" dirty="0"/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621093"/>
            <a:ext cx="8229600" cy="491812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SzTx/>
              <a:buNone/>
              <a:defRPr sz="2400"/>
            </a:pPr>
            <a:r>
              <a:rPr lang="pl-PL" dirty="0"/>
              <a:t>Podmiot publiczny przekazuje </a:t>
            </a:r>
            <a:r>
              <a:rPr lang="pl-PL" b="1" dirty="0"/>
              <a:t>co 4 lata</a:t>
            </a:r>
            <a:r>
              <a:rPr lang="pl-PL" dirty="0"/>
              <a:t>, </a:t>
            </a:r>
            <a:r>
              <a:rPr lang="pl-PL" dirty="0" err="1"/>
              <a:t>najpóźniej</a:t>
            </a:r>
            <a:r>
              <a:rPr lang="pl-PL" dirty="0"/>
              <a:t> do dnia 31 marca danego roku, raport o stanie zapewniania </a:t>
            </a:r>
            <a:r>
              <a:rPr lang="pl-PL" dirty="0" err="1"/>
              <a:t>dostępności</a:t>
            </a:r>
            <a:r>
              <a:rPr lang="pl-PL" dirty="0"/>
              <a:t> osobom ze </a:t>
            </a:r>
            <a:r>
              <a:rPr lang="pl-PL" dirty="0" err="1"/>
              <a:t>szczególnymi</a:t>
            </a:r>
            <a:r>
              <a:rPr lang="pl-PL" dirty="0"/>
              <a:t> potrzebami wdanym podmiocie, i publikuje go na swojej stronie podmiotowej Biuletynu Informacji Publicznej, a </a:t>
            </a:r>
            <a:r>
              <a:rPr lang="pl-PL" dirty="0" err="1"/>
              <a:t>jeżeli</a:t>
            </a:r>
            <a:r>
              <a:rPr lang="pl-PL" dirty="0"/>
              <a:t> nie ma strony podmiotowej Biuletynu Informacji Publicznej – na swojej stronie internetowej. Raport przekazywany jest do ministra/wojewody.</a:t>
            </a:r>
          </a:p>
          <a:p>
            <a:pPr marL="0" indent="0">
              <a:spcBef>
                <a:spcPts val="1200"/>
              </a:spcBef>
              <a:buSzTx/>
              <a:buNone/>
              <a:defRPr sz="2400"/>
            </a:pPr>
            <a:r>
              <a:rPr lang="pl-PL" dirty="0"/>
              <a:t>Raport zawiera:</a:t>
            </a:r>
          </a:p>
          <a:p>
            <a:pPr marL="0" indent="0">
              <a:spcBef>
                <a:spcPts val="1200"/>
              </a:spcBef>
              <a:buSzTx/>
              <a:buNone/>
              <a:defRPr sz="2400"/>
            </a:pPr>
            <a:r>
              <a:rPr lang="pl-PL" dirty="0"/>
              <a:t>1) informacje w zakresie spełniania przez dany podmiot, w ramach prowadzonej </a:t>
            </a:r>
            <a:r>
              <a:rPr lang="pl-PL" dirty="0" err="1"/>
              <a:t>działalności</a:t>
            </a:r>
            <a:r>
              <a:rPr lang="pl-PL" dirty="0"/>
              <a:t>, minimalnych </a:t>
            </a:r>
            <a:r>
              <a:rPr lang="pl-PL" dirty="0" err="1"/>
              <a:t>wymagan</a:t>
            </a:r>
            <a:r>
              <a:rPr lang="pl-PL" dirty="0"/>
              <a:t>́;</a:t>
            </a:r>
          </a:p>
          <a:p>
            <a:pPr marL="0" indent="0">
              <a:spcBef>
                <a:spcPts val="1200"/>
              </a:spcBef>
              <a:buSzTx/>
              <a:buNone/>
              <a:defRPr sz="2400"/>
            </a:pPr>
            <a:r>
              <a:rPr lang="pl-PL" dirty="0"/>
              <a:t>2) w </a:t>
            </a:r>
            <a:r>
              <a:rPr lang="pl-PL" dirty="0" err="1"/>
              <a:t>każdym</a:t>
            </a:r>
            <a:r>
              <a:rPr lang="pl-PL" dirty="0"/>
              <a:t> przypadku zapewnienia </a:t>
            </a:r>
            <a:r>
              <a:rPr lang="pl-PL" dirty="0" err="1"/>
              <a:t>dostępu</a:t>
            </a:r>
            <a:r>
              <a:rPr lang="pl-PL" dirty="0"/>
              <a:t> alternatywnego– </a:t>
            </a:r>
            <a:r>
              <a:rPr lang="pl-PL" dirty="0" err="1"/>
              <a:t>analize</a:t>
            </a:r>
            <a:r>
              <a:rPr lang="pl-PL" dirty="0"/>
              <a:t>̨ </a:t>
            </a:r>
            <a:r>
              <a:rPr lang="pl-PL" dirty="0" err="1"/>
              <a:t>uzasadniająca</a:t>
            </a:r>
            <a:r>
              <a:rPr lang="pl-PL" dirty="0"/>
              <a:t>̨ brak zapewnienia </a:t>
            </a:r>
            <a:r>
              <a:rPr lang="pl-PL" dirty="0" err="1"/>
              <a:t>dostępności</a:t>
            </a:r>
            <a:r>
              <a:rPr lang="pl-PL" dirty="0"/>
              <a:t> osobie ze </a:t>
            </a:r>
            <a:r>
              <a:rPr lang="pl-PL" dirty="0" err="1"/>
              <a:t>szczególnymi</a:t>
            </a:r>
            <a:r>
              <a:rPr lang="pl-PL" dirty="0"/>
              <a:t> potrzebami.</a:t>
            </a:r>
            <a:endParaRPr dirty="0"/>
          </a:p>
        </p:txBody>
      </p:sp>
      <p:sp>
        <p:nvSpPr>
          <p:cNvPr id="213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Raportowanie dostępności</a:t>
            </a:r>
            <a:endParaRPr dirty="0"/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621093"/>
            <a:ext cx="8229600" cy="4918126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endParaRPr lang="pl-PL" dirty="0"/>
          </a:p>
          <a:p>
            <a:r>
              <a:rPr lang="pl-PL" dirty="0" err="1"/>
              <a:t>Każdy</a:t>
            </a:r>
            <a:r>
              <a:rPr lang="pl-PL" dirty="0"/>
              <a:t>, bez </a:t>
            </a:r>
            <a:r>
              <a:rPr lang="pl-PL" dirty="0" err="1"/>
              <a:t>konieczności</a:t>
            </a:r>
            <a:r>
              <a:rPr lang="pl-PL" dirty="0"/>
              <a:t> wykazania interesu prawnego lub faktycznego, ma prawo </a:t>
            </a:r>
            <a:r>
              <a:rPr lang="pl-PL" dirty="0" err="1"/>
              <a:t>poinformowac</a:t>
            </a:r>
            <a:r>
              <a:rPr lang="pl-PL" dirty="0"/>
              <a:t>́ podmiot publiczny o braku </a:t>
            </a:r>
            <a:r>
              <a:rPr lang="pl-PL" dirty="0" err="1"/>
              <a:t>dostępności</a:t>
            </a:r>
            <a:r>
              <a:rPr lang="pl-PL" dirty="0"/>
              <a:t> architektonicznej lub informacyjno-komunikacyjnej tego podmiotu. </a:t>
            </a:r>
          </a:p>
          <a:p>
            <a:r>
              <a:rPr lang="pl-PL" dirty="0"/>
              <a:t>Osoba ze </a:t>
            </a:r>
            <a:r>
              <a:rPr lang="pl-PL" dirty="0" err="1"/>
              <a:t>szczególnymi</a:t>
            </a:r>
            <a:r>
              <a:rPr lang="pl-PL" dirty="0"/>
              <a:t> potrzebami lub jej przedstawiciel ustawowy, po wykazaniu interesu faktycznego, ma prawo </a:t>
            </a:r>
            <a:r>
              <a:rPr lang="pl-PL" dirty="0" err="1"/>
              <a:t>wystąpic</a:t>
            </a:r>
            <a:r>
              <a:rPr lang="pl-PL" dirty="0"/>
              <a:t>́ z wnioskiem o zapewnienie </a:t>
            </a:r>
            <a:r>
              <a:rPr lang="pl-PL" dirty="0" err="1"/>
              <a:t>dostępności</a:t>
            </a:r>
            <a:r>
              <a:rPr lang="pl-PL" dirty="0"/>
              <a:t> architektonicznej lub informacyjno-komunikacyjnej. </a:t>
            </a:r>
          </a:p>
          <a:p>
            <a:r>
              <a:rPr lang="pl-PL" dirty="0"/>
              <a:t>Wniosek o zapewnienie </a:t>
            </a:r>
            <a:r>
              <a:rPr lang="pl-PL" dirty="0" err="1"/>
              <a:t>dostępności</a:t>
            </a:r>
            <a:r>
              <a:rPr lang="pl-PL" dirty="0"/>
              <a:t> jest wnoszony do podmiotu publicznego, z </a:t>
            </a:r>
            <a:r>
              <a:rPr lang="pl-PL" dirty="0" err="1"/>
              <a:t>którego</a:t>
            </a:r>
            <a:r>
              <a:rPr lang="pl-PL" dirty="0"/>
              <a:t> </a:t>
            </a:r>
            <a:r>
              <a:rPr lang="pl-PL" dirty="0" err="1"/>
              <a:t>działalnościa</a:t>
            </a:r>
            <a:r>
              <a:rPr lang="pl-PL" dirty="0"/>
              <a:t>̨ jest </a:t>
            </a:r>
            <a:r>
              <a:rPr lang="pl-PL" dirty="0" err="1"/>
              <a:t>związane</a:t>
            </a:r>
            <a:r>
              <a:rPr lang="pl-PL" dirty="0"/>
              <a:t> </a:t>
            </a:r>
            <a:r>
              <a:rPr lang="pl-PL" dirty="0" err="1"/>
              <a:t>żądanie</a:t>
            </a:r>
            <a:r>
              <a:rPr lang="pl-PL" dirty="0"/>
              <a:t> zapewnienia </a:t>
            </a:r>
            <a:r>
              <a:rPr lang="pl-PL" dirty="0" err="1"/>
              <a:t>dostępności</a:t>
            </a:r>
            <a:r>
              <a:rPr lang="pl-PL" dirty="0"/>
              <a:t> zawarte we wniosku. </a:t>
            </a:r>
          </a:p>
        </p:txBody>
      </p:sp>
      <p:sp>
        <p:nvSpPr>
          <p:cNvPr id="213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Postępowanie skargowe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847598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/>
          <a:lstStyle/>
          <a:p>
            <a:r>
              <a:rPr lang="pl-PL" b="1" dirty="0"/>
              <a:t>osoba ze </a:t>
            </a:r>
            <a:r>
              <a:rPr lang="pl-PL" b="1" dirty="0" err="1"/>
              <a:t>szczególnymi</a:t>
            </a:r>
            <a:r>
              <a:rPr lang="pl-PL" b="1" dirty="0"/>
              <a:t> potrzebami </a:t>
            </a:r>
            <a:r>
              <a:rPr lang="pl-PL" dirty="0"/>
              <a:t>– osoba, </a:t>
            </a:r>
            <a:r>
              <a:rPr lang="pl-PL" dirty="0" err="1"/>
              <a:t>która</a:t>
            </a:r>
            <a:r>
              <a:rPr lang="pl-PL" dirty="0"/>
              <a:t> ze </a:t>
            </a:r>
            <a:r>
              <a:rPr lang="pl-PL" dirty="0" err="1"/>
              <a:t>względu</a:t>
            </a:r>
            <a:r>
              <a:rPr lang="pl-PL" dirty="0"/>
              <a:t> na swoje cechy </a:t>
            </a:r>
            <a:r>
              <a:rPr lang="pl-PL" dirty="0" err="1"/>
              <a:t>zewnętrzne</a:t>
            </a:r>
            <a:r>
              <a:rPr lang="pl-PL" dirty="0"/>
              <a:t> lub </a:t>
            </a:r>
            <a:r>
              <a:rPr lang="pl-PL" dirty="0" err="1"/>
              <a:t>wewnętrzne</a:t>
            </a:r>
            <a:r>
              <a:rPr lang="pl-PL" dirty="0"/>
              <a:t>, albo ze </a:t>
            </a:r>
            <a:r>
              <a:rPr lang="pl-PL" dirty="0" err="1"/>
              <a:t>względu</a:t>
            </a:r>
            <a:r>
              <a:rPr lang="pl-PL" dirty="0"/>
              <a:t> na </a:t>
            </a:r>
            <a:r>
              <a:rPr lang="pl-PL" dirty="0" err="1"/>
              <a:t>okoliczności</a:t>
            </a:r>
            <a:r>
              <a:rPr lang="pl-PL" dirty="0"/>
              <a:t>, w </a:t>
            </a:r>
            <a:r>
              <a:rPr lang="pl-PL" dirty="0" err="1"/>
              <a:t>których</a:t>
            </a:r>
            <a:r>
              <a:rPr lang="pl-PL" dirty="0"/>
              <a:t> </a:t>
            </a:r>
            <a:r>
              <a:rPr lang="pl-PL" dirty="0" err="1"/>
              <a:t>sie</a:t>
            </a:r>
            <a:r>
              <a:rPr lang="pl-PL" dirty="0"/>
              <a:t>̨ znajduje, musi </a:t>
            </a:r>
            <a:r>
              <a:rPr lang="pl-PL" dirty="0" err="1"/>
              <a:t>podjąc</a:t>
            </a:r>
            <a:r>
              <a:rPr lang="pl-PL" dirty="0"/>
              <a:t>́ dodatkowe działania lub </a:t>
            </a:r>
            <a:r>
              <a:rPr lang="pl-PL" dirty="0" err="1"/>
              <a:t>zastosowac</a:t>
            </a:r>
            <a:r>
              <a:rPr lang="pl-PL" dirty="0"/>
              <a:t>́ dodatkowe </a:t>
            </a:r>
            <a:r>
              <a:rPr lang="pl-PL" dirty="0" smtClean="0"/>
              <a:t>środki </a:t>
            </a:r>
            <a:r>
              <a:rPr lang="pl-PL" dirty="0"/>
              <a:t>w celu </a:t>
            </a:r>
            <a:r>
              <a:rPr lang="pl-PL" dirty="0" err="1"/>
              <a:t>przezwyciężenia</a:t>
            </a:r>
            <a:r>
              <a:rPr lang="pl-PL" dirty="0"/>
              <a:t> bariery, aby </a:t>
            </a:r>
            <a:r>
              <a:rPr lang="pl-PL" dirty="0" err="1"/>
              <a:t>uczestniczyc</a:t>
            </a:r>
            <a:r>
              <a:rPr lang="pl-PL" dirty="0"/>
              <a:t>́ w </a:t>
            </a:r>
            <a:r>
              <a:rPr lang="pl-PL" dirty="0" err="1"/>
              <a:t>różnych</a:t>
            </a:r>
            <a:r>
              <a:rPr lang="pl-PL" dirty="0"/>
              <a:t> sferach </a:t>
            </a:r>
            <a:r>
              <a:rPr lang="pl-PL" dirty="0" err="1"/>
              <a:t>życia</a:t>
            </a:r>
            <a:r>
              <a:rPr lang="pl-PL" dirty="0"/>
              <a:t> na zasadzie </a:t>
            </a:r>
            <a:r>
              <a:rPr lang="pl-PL" dirty="0" err="1"/>
              <a:t>równości</a:t>
            </a:r>
            <a:r>
              <a:rPr lang="pl-PL" dirty="0"/>
              <a:t> z innymi osobami.</a:t>
            </a:r>
            <a:endParaRPr lang="pl-PL" dirty="0">
              <a:effectLst/>
            </a:endParaRPr>
          </a:p>
        </p:txBody>
      </p:sp>
      <p:sp>
        <p:nvSpPr>
          <p:cNvPr id="196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Podstawowe terminy</a:t>
            </a:r>
            <a:endParaRPr dirty="0"/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621093"/>
            <a:ext cx="8229600" cy="491812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endParaRPr lang="pl-PL" dirty="0"/>
          </a:p>
          <a:p>
            <a:r>
              <a:rPr lang="pl-PL" dirty="0"/>
              <a:t>Zapewnienie </a:t>
            </a:r>
            <a:r>
              <a:rPr lang="pl-PL" dirty="0" err="1"/>
              <a:t>dostępności</a:t>
            </a:r>
            <a:r>
              <a:rPr lang="pl-PL" dirty="0"/>
              <a:t>, w zakresie </a:t>
            </a:r>
            <a:r>
              <a:rPr lang="pl-PL" dirty="0" err="1"/>
              <a:t>określonym</a:t>
            </a:r>
            <a:r>
              <a:rPr lang="pl-PL" dirty="0"/>
              <a:t> we wniosku </a:t>
            </a:r>
            <a:r>
              <a:rPr lang="pl-PL" dirty="0" err="1"/>
              <a:t>następuje</a:t>
            </a:r>
            <a:r>
              <a:rPr lang="pl-PL" dirty="0"/>
              <a:t> bez </a:t>
            </a:r>
            <a:r>
              <a:rPr lang="pl-PL" dirty="0" err="1"/>
              <a:t>zbędnej</a:t>
            </a:r>
            <a:r>
              <a:rPr lang="pl-PL" dirty="0"/>
              <a:t> zwłoki nie </a:t>
            </a:r>
            <a:r>
              <a:rPr lang="pl-PL" dirty="0" err="1"/>
              <a:t>później</a:t>
            </a:r>
            <a:r>
              <a:rPr lang="pl-PL" dirty="0"/>
              <a:t> jednak </a:t>
            </a:r>
            <a:r>
              <a:rPr lang="pl-PL" dirty="0" err="1"/>
              <a:t>niz</a:t>
            </a:r>
            <a:r>
              <a:rPr lang="pl-PL" dirty="0"/>
              <a:t>̇ w terminie 14 dni od dnia </a:t>
            </a:r>
            <a:r>
              <a:rPr lang="pl-PL" dirty="0" err="1"/>
              <a:t>złożenia</a:t>
            </a:r>
            <a:r>
              <a:rPr lang="pl-PL" dirty="0"/>
              <a:t> wniosku. </a:t>
            </a:r>
          </a:p>
          <a:p>
            <a:endParaRPr lang="pl-PL" dirty="0"/>
          </a:p>
          <a:p>
            <a:r>
              <a:rPr lang="pl-PL" dirty="0" err="1"/>
              <a:t>Jeżeli</a:t>
            </a:r>
            <a:r>
              <a:rPr lang="pl-PL" dirty="0"/>
              <a:t> zapewnienie </a:t>
            </a:r>
            <a:r>
              <a:rPr lang="pl-PL" dirty="0" err="1"/>
              <a:t>dostępności</a:t>
            </a:r>
            <a:r>
              <a:rPr lang="pl-PL" dirty="0"/>
              <a:t> nie jest </a:t>
            </a:r>
            <a:r>
              <a:rPr lang="pl-PL" dirty="0" err="1"/>
              <a:t>możliwe</a:t>
            </a:r>
            <a:r>
              <a:rPr lang="pl-PL" dirty="0"/>
              <a:t> w tym terminie podmiot niezwłocznie powiadamia </a:t>
            </a:r>
            <a:r>
              <a:rPr lang="pl-PL" dirty="0" err="1"/>
              <a:t>wnioskodawce</a:t>
            </a:r>
            <a:r>
              <a:rPr lang="pl-PL" dirty="0"/>
              <a:t>̨ o przyczynach </a:t>
            </a:r>
            <a:r>
              <a:rPr lang="pl-PL" dirty="0" err="1"/>
              <a:t>opóźnienia</a:t>
            </a:r>
            <a:r>
              <a:rPr lang="pl-PL" dirty="0"/>
              <a:t> i wskazuje nowy termin zapewnienia </a:t>
            </a:r>
            <a:r>
              <a:rPr lang="pl-PL" dirty="0" err="1"/>
              <a:t>dostępności</a:t>
            </a:r>
            <a:r>
              <a:rPr lang="pl-PL" dirty="0"/>
              <a:t>, nie </a:t>
            </a:r>
            <a:r>
              <a:rPr lang="pl-PL" dirty="0" err="1"/>
              <a:t>dłuższy</a:t>
            </a:r>
            <a:r>
              <a:rPr lang="pl-PL" dirty="0"/>
              <a:t> </a:t>
            </a:r>
            <a:r>
              <a:rPr lang="pl-PL" dirty="0" err="1"/>
              <a:t>niz</a:t>
            </a:r>
            <a:r>
              <a:rPr lang="pl-PL" dirty="0"/>
              <a:t>̇ 2 </a:t>
            </a:r>
            <a:r>
              <a:rPr lang="pl-PL" dirty="0" err="1"/>
              <a:t>miesiące</a:t>
            </a:r>
            <a:r>
              <a:rPr lang="pl-PL" dirty="0"/>
              <a:t> od dnia </a:t>
            </a:r>
            <a:r>
              <a:rPr lang="pl-PL" dirty="0" err="1"/>
              <a:t>złożenia</a:t>
            </a:r>
            <a:r>
              <a:rPr lang="pl-PL" dirty="0"/>
              <a:t> wniosku. </a:t>
            </a:r>
          </a:p>
          <a:p>
            <a:endParaRPr lang="pl-PL" dirty="0"/>
          </a:p>
          <a:p>
            <a:r>
              <a:rPr lang="pl-PL" dirty="0"/>
              <a:t>W przypadkach uzasadnionych </a:t>
            </a:r>
            <a:r>
              <a:rPr lang="pl-PL" dirty="0" err="1"/>
              <a:t>wyjątkowymi</a:t>
            </a:r>
            <a:r>
              <a:rPr lang="pl-PL" dirty="0"/>
              <a:t> </a:t>
            </a:r>
            <a:r>
              <a:rPr lang="pl-PL" dirty="0" err="1"/>
              <a:t>okolicznościami</a:t>
            </a:r>
            <a:r>
              <a:rPr lang="pl-PL" dirty="0"/>
              <a:t>, gdy zapewnienie </a:t>
            </a:r>
            <a:r>
              <a:rPr lang="pl-PL" dirty="0" err="1"/>
              <a:t>dostępności</a:t>
            </a:r>
            <a:r>
              <a:rPr lang="pl-PL" dirty="0"/>
              <a:t> jest </a:t>
            </a:r>
            <a:r>
              <a:rPr lang="pl-PL" dirty="0" err="1"/>
              <a:t>niemożliwe</a:t>
            </a:r>
            <a:r>
              <a:rPr lang="pl-PL" dirty="0"/>
              <a:t> lub znacznie utrudnione, w </a:t>
            </a:r>
            <a:r>
              <a:rPr lang="pl-PL" dirty="0" err="1"/>
              <a:t>szczególności</a:t>
            </a:r>
            <a:r>
              <a:rPr lang="pl-PL" dirty="0"/>
              <a:t> ze </a:t>
            </a:r>
            <a:r>
              <a:rPr lang="pl-PL" dirty="0" err="1"/>
              <a:t>względów</a:t>
            </a:r>
            <a:r>
              <a:rPr lang="pl-PL" dirty="0"/>
              <a:t> technicznych lub prawnych, podmiot niezwłocznie zawiadamia </a:t>
            </a:r>
            <a:r>
              <a:rPr lang="pl-PL" dirty="0" err="1"/>
              <a:t>wnioskodawce</a:t>
            </a:r>
            <a:r>
              <a:rPr lang="pl-PL" dirty="0"/>
              <a:t>̨ o braku </a:t>
            </a:r>
            <a:r>
              <a:rPr lang="pl-PL" dirty="0" err="1"/>
              <a:t>możliwości</a:t>
            </a:r>
            <a:r>
              <a:rPr lang="pl-PL" dirty="0"/>
              <a:t> zapewnienia </a:t>
            </a:r>
            <a:r>
              <a:rPr lang="pl-PL" dirty="0" err="1"/>
              <a:t>dostępności</a:t>
            </a:r>
            <a:r>
              <a:rPr lang="pl-PL" dirty="0"/>
              <a:t>, co nie zwalnia podmiotu z </a:t>
            </a:r>
            <a:r>
              <a:rPr lang="pl-PL" dirty="0" err="1"/>
              <a:t>obowiązku</a:t>
            </a:r>
            <a:r>
              <a:rPr lang="pl-PL" dirty="0"/>
              <a:t> zapewnienia </a:t>
            </a:r>
            <a:r>
              <a:rPr lang="pl-PL" dirty="0" err="1"/>
              <a:t>dostępu</a:t>
            </a:r>
            <a:r>
              <a:rPr lang="pl-PL" dirty="0"/>
              <a:t> alternatywnego. </a:t>
            </a:r>
          </a:p>
        </p:txBody>
      </p:sp>
      <p:sp>
        <p:nvSpPr>
          <p:cNvPr id="213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Postępowanie skargowe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24089775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 b="1"/>
            </a:pPr>
            <a:endParaRPr lang="pl-PL"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Kary</a:t>
            </a:r>
            <a:endParaRPr dirty="0"/>
          </a:p>
        </p:txBody>
      </p:sp>
      <p:pic>
        <p:nvPicPr>
          <p:cNvPr id="3" name="Obraz 2" descr="Obraz zawierający tekst&#10;&#10;Opis wygenerowany automatycznie">
            <a:extLst>
              <a:ext uri="{FF2B5EF4-FFF2-40B4-BE49-F238E27FC236}">
                <a16:creationId xmlns="" xmlns:a16="http://schemas.microsoft.com/office/drawing/2014/main" id="{144837D5-65B9-D247-9F15-030A9AE86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9615" r="5000" b="9733"/>
          <a:stretch/>
        </p:blipFill>
        <p:spPr>
          <a:xfrm>
            <a:off x="63243" y="1450162"/>
            <a:ext cx="9080757" cy="508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059127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ymbol zastępczy tekstu 4"/>
          <p:cNvSpPr txBox="1">
            <a:spLocks noGrp="1"/>
          </p:cNvSpPr>
          <p:nvPr>
            <p:ph type="body" idx="1"/>
          </p:nvPr>
        </p:nvSpPr>
        <p:spPr>
          <a:xfrm>
            <a:off x="251519" y="188637"/>
            <a:ext cx="8640962" cy="648072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2" name="Tytuł 3"/>
          <p:cNvSpPr txBox="1">
            <a:spLocks noGrp="1"/>
          </p:cNvSpPr>
          <p:nvPr>
            <p:ph type="title" idx="4294967295"/>
          </p:nvPr>
        </p:nvSpPr>
        <p:spPr>
          <a:xfrm>
            <a:off x="827584" y="1556789"/>
            <a:ext cx="7330007" cy="4032455"/>
          </a:xfrm>
          <a:prstGeom prst="rect">
            <a:avLst/>
          </a:prstGeom>
        </p:spPr>
        <p:txBody>
          <a:bodyPr/>
          <a:lstStyle/>
          <a:p>
            <a:pPr algn="ctr" defTabSz="406908">
              <a:defRPr sz="2800">
                <a:solidFill>
                  <a:srgbClr val="FFFFFF"/>
                </a:solidFill>
              </a:defRPr>
            </a:pPr>
            <a:r>
              <a:t/>
            </a:r>
            <a:br/>
            <a:r>
              <a:t/>
            </a:r>
            <a:br/>
            <a:r>
              <a:t/>
            </a:r>
            <a:br/>
            <a:r>
              <a:rPr sz="3700">
                <a:solidFill>
                  <a:srgbClr val="000000"/>
                </a:solidFill>
              </a:rPr>
              <a:t>Dziękuję!</a:t>
            </a:r>
            <a:br>
              <a:rPr sz="3700">
                <a:solidFill>
                  <a:srgbClr val="000000"/>
                </a:solidFill>
              </a:rPr>
            </a:br>
            <a:r>
              <a:rPr sz="3700">
                <a:solidFill>
                  <a:srgbClr val="000000"/>
                </a:solidFill>
              </a:rPr>
              <a:t/>
            </a:r>
            <a:br>
              <a:rPr sz="3700">
                <a:solidFill>
                  <a:srgbClr val="000000"/>
                </a:solidFill>
              </a:rPr>
            </a:br>
            <a:r>
              <a:rPr sz="3700">
                <a:solidFill>
                  <a:srgbClr val="000000"/>
                </a:solidFill>
              </a:rPr>
              <a:t/>
            </a:r>
            <a:br>
              <a:rPr sz="3700">
                <a:solidFill>
                  <a:srgbClr val="000000"/>
                </a:solidFill>
              </a:rPr>
            </a:br>
            <a:endParaRPr sz="37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l-PL" b="1" dirty="0"/>
              <a:t>bariera</a:t>
            </a:r>
            <a:r>
              <a:rPr lang="pl-PL" dirty="0"/>
              <a:t> – przeszkoda lub ograniczenie architektoniczne, cyfrowe lub informacyjno-komunikacyjne, </a:t>
            </a:r>
            <a:r>
              <a:rPr lang="pl-PL" dirty="0" err="1"/>
              <a:t>które</a:t>
            </a:r>
            <a:r>
              <a:rPr lang="pl-PL" dirty="0"/>
              <a:t> </a:t>
            </a:r>
            <a:r>
              <a:rPr lang="pl-PL" dirty="0" err="1"/>
              <a:t>uniemożliwia</a:t>
            </a:r>
            <a:r>
              <a:rPr lang="pl-PL" dirty="0"/>
              <a:t> lub utrudnia osobom ze </a:t>
            </a:r>
            <a:r>
              <a:rPr lang="pl-PL" dirty="0" err="1"/>
              <a:t>szczególnymi</a:t>
            </a:r>
            <a:r>
              <a:rPr lang="pl-PL" dirty="0"/>
              <a:t> potrzebami udział w </a:t>
            </a:r>
            <a:r>
              <a:rPr lang="pl-PL" dirty="0" err="1"/>
              <a:t>różnych</a:t>
            </a:r>
            <a:r>
              <a:rPr lang="pl-PL" dirty="0"/>
              <a:t> sferach </a:t>
            </a:r>
            <a:r>
              <a:rPr lang="pl-PL" dirty="0" err="1"/>
              <a:t>życia</a:t>
            </a:r>
            <a:r>
              <a:rPr lang="pl-PL" dirty="0"/>
              <a:t> na zasadzie </a:t>
            </a:r>
            <a:r>
              <a:rPr lang="pl-PL" dirty="0" err="1"/>
              <a:t>równości</a:t>
            </a:r>
            <a:r>
              <a:rPr lang="pl-PL" dirty="0"/>
              <a:t> z innymi osobami,</a:t>
            </a:r>
          </a:p>
          <a:p>
            <a:pPr marL="0" indent="0">
              <a:buNone/>
            </a:pPr>
            <a:endParaRPr lang="pl-PL" dirty="0">
              <a:effectLst/>
            </a:endParaRPr>
          </a:p>
        </p:txBody>
      </p:sp>
      <p:sp>
        <p:nvSpPr>
          <p:cNvPr id="196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Podstawowe terminy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95578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l-PL" b="1" dirty="0"/>
              <a:t>d</a:t>
            </a:r>
            <a:r>
              <a:rPr lang="pl-PL" b="1" dirty="0">
                <a:effectLst/>
              </a:rPr>
              <a:t>ostępność</a:t>
            </a:r>
            <a:r>
              <a:rPr lang="pl-PL" dirty="0">
                <a:effectLst/>
              </a:rPr>
              <a:t> - </a:t>
            </a:r>
            <a:r>
              <a:rPr lang="pl-PL" dirty="0" err="1"/>
              <a:t>dostępność</a:t>
            </a:r>
            <a:r>
              <a:rPr lang="pl-PL" dirty="0"/>
              <a:t> </a:t>
            </a:r>
            <a:r>
              <a:rPr lang="pl-PL" dirty="0" err="1"/>
              <a:t>architektonicznaa</a:t>
            </a:r>
            <a:r>
              <a:rPr lang="pl-PL" dirty="0"/>
              <a:t>, cyfrowa oraz informacyjno- -komunikacyjną, co najmniej w zakresie </a:t>
            </a:r>
            <a:r>
              <a:rPr lang="pl-PL" dirty="0" err="1"/>
              <a:t>określonym</a:t>
            </a:r>
            <a:r>
              <a:rPr lang="pl-PL" dirty="0"/>
              <a:t> przez minimalne wymagania, </a:t>
            </a:r>
            <a:r>
              <a:rPr lang="pl-PL" dirty="0" err="1"/>
              <a:t>będąca</a:t>
            </a:r>
            <a:r>
              <a:rPr lang="pl-PL" dirty="0"/>
              <a:t> wynikiem </a:t>
            </a:r>
            <a:r>
              <a:rPr lang="pl-PL" dirty="0" err="1"/>
              <a:t>uwzględnienia</a:t>
            </a:r>
            <a:r>
              <a:rPr lang="pl-PL" dirty="0"/>
              <a:t> uniwersalnego projektowania albo zastosowania racjonalnego usprawnienia, </a:t>
            </a:r>
          </a:p>
          <a:p>
            <a:endParaRPr lang="pl-PL" dirty="0">
              <a:effectLst/>
            </a:endParaRPr>
          </a:p>
        </p:txBody>
      </p:sp>
      <p:sp>
        <p:nvSpPr>
          <p:cNvPr id="196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Podstawowe terminy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9687551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341120"/>
            <a:ext cx="8229600" cy="54256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 b="1"/>
            </a:pPr>
            <a:r>
              <a:rPr lang="pl-PL" dirty="0"/>
              <a:t>Organizacja pozarządowa</a:t>
            </a:r>
            <a:endParaRPr dirty="0"/>
          </a:p>
          <a:p>
            <a:pPr>
              <a:spcBef>
                <a:spcPts val="1200"/>
              </a:spcBef>
              <a:buSzTx/>
              <a:defRPr sz="2400"/>
            </a:pPr>
            <a:r>
              <a:rPr lang="pl-PL" dirty="0"/>
              <a:t>Każda organizacja pozarządowa powinna dążyć do zapewnienia dostępności</a:t>
            </a:r>
          </a:p>
          <a:p>
            <a:pPr>
              <a:spcBef>
                <a:spcPts val="1200"/>
              </a:spcBef>
              <a:buSzTx/>
              <a:defRPr sz="2400"/>
            </a:pPr>
            <a:r>
              <a:rPr lang="pl-PL" dirty="0"/>
              <a:t>Organizacja spełniająca kryteria „podmiotu publicznego” ma obowiązek zapewnienia dostępności zgodnie z ustawą</a:t>
            </a:r>
          </a:p>
          <a:p>
            <a:pPr>
              <a:spcBef>
                <a:spcPts val="1200"/>
              </a:spcBef>
              <a:buSzTx/>
              <a:defRPr sz="2400"/>
            </a:pPr>
            <a:r>
              <a:rPr lang="pl-PL" dirty="0"/>
              <a:t>Organizacja realizująca zadania publiczne finansowane ze środków publicznych ma obowiązek zapewnić dostępność zgodnie z umową</a:t>
            </a:r>
          </a:p>
          <a:p>
            <a:pPr>
              <a:spcBef>
                <a:spcPts val="1200"/>
              </a:spcBef>
              <a:buSzTx/>
              <a:defRPr sz="2400"/>
            </a:pPr>
            <a:r>
              <a:rPr lang="pl-PL" dirty="0"/>
              <a:t>Organizacja prowadząca działalność w określonych obszarach ma obowiązek zapewnienia dostępności cyfrowej swoich stron internetowych</a:t>
            </a:r>
            <a:endParaRPr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Kiedy dotyczy organizacji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177263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341120"/>
            <a:ext cx="8229600" cy="54256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  <a:defRPr b="1"/>
            </a:pPr>
            <a:r>
              <a:rPr lang="pl-PL" dirty="0"/>
              <a:t>Kiedy organizacja jest podmiotem publicznym</a:t>
            </a:r>
            <a:endParaRPr dirty="0"/>
          </a:p>
          <a:p>
            <a:pPr marL="0" indent="0">
              <a:spcBef>
                <a:spcPts val="1200"/>
              </a:spcBef>
              <a:buSzTx/>
              <a:buNone/>
              <a:defRPr sz="2400"/>
            </a:pPr>
            <a:r>
              <a:rPr lang="pl-PL" dirty="0"/>
              <a:t>Utworzone w </a:t>
            </a:r>
            <a:r>
              <a:rPr lang="pl-PL" dirty="0" err="1"/>
              <a:t>szczególnym</a:t>
            </a:r>
            <a:r>
              <a:rPr lang="pl-PL" dirty="0"/>
              <a:t> celu zaspokajania potrzeb o charakterze powszechnym </a:t>
            </a:r>
            <a:r>
              <a:rPr lang="pl-PL" dirty="0" err="1"/>
              <a:t>niemających</a:t>
            </a:r>
            <a:r>
              <a:rPr lang="pl-PL" dirty="0"/>
              <a:t> charakteru przemysłowego ani handlowego, </a:t>
            </a:r>
            <a:r>
              <a:rPr lang="pl-PL" dirty="0" err="1"/>
              <a:t>jeżeli</a:t>
            </a:r>
            <a:r>
              <a:rPr lang="pl-PL" dirty="0"/>
              <a:t> jednostki sektora finansów publicznych lub państwowe jednostki organizacyjne nieposiadające osobowości prawnej, pojedynczo lub </a:t>
            </a:r>
            <a:r>
              <a:rPr lang="pl-PL" dirty="0" err="1"/>
              <a:t>wspólnie</a:t>
            </a:r>
            <a:r>
              <a:rPr lang="pl-PL" dirty="0"/>
              <a:t>, </a:t>
            </a:r>
            <a:r>
              <a:rPr lang="pl-PL" dirty="0" err="1"/>
              <a:t>bezpośrednio</a:t>
            </a:r>
            <a:r>
              <a:rPr lang="pl-PL" dirty="0"/>
              <a:t> lub </a:t>
            </a:r>
            <a:r>
              <a:rPr lang="pl-PL" dirty="0" err="1"/>
              <a:t>pośrednio</a:t>
            </a:r>
            <a:r>
              <a:rPr lang="pl-PL" dirty="0"/>
              <a:t> przez inny podmiot:</a:t>
            </a:r>
          </a:p>
          <a:p>
            <a:pPr marL="0" indent="0">
              <a:spcBef>
                <a:spcPts val="1200"/>
              </a:spcBef>
              <a:buSzTx/>
              <a:buNone/>
              <a:defRPr sz="2400"/>
            </a:pPr>
            <a:r>
              <a:rPr lang="pl-PL" dirty="0"/>
              <a:t>a) </a:t>
            </a:r>
            <a:r>
              <a:rPr lang="pl-PL" b="1" dirty="0" err="1"/>
              <a:t>finansuja</a:t>
            </a:r>
            <a:r>
              <a:rPr lang="pl-PL" b="1" dirty="0"/>
              <a:t>̨ je w ponad 50%</a:t>
            </a:r>
            <a:r>
              <a:rPr lang="pl-PL" dirty="0"/>
              <a:t> lub</a:t>
            </a:r>
          </a:p>
          <a:p>
            <a:pPr marL="0" indent="0">
              <a:spcBef>
                <a:spcPts val="1200"/>
              </a:spcBef>
              <a:buSzTx/>
              <a:buNone/>
              <a:defRPr sz="2400"/>
            </a:pPr>
            <a:r>
              <a:rPr lang="pl-PL" dirty="0"/>
              <a:t>b) </a:t>
            </a:r>
            <a:r>
              <a:rPr lang="pl-PL" dirty="0" err="1"/>
              <a:t>posiadaja</a:t>
            </a:r>
            <a:r>
              <a:rPr lang="pl-PL" dirty="0"/>
              <a:t>̨ ponad </a:t>
            </a:r>
            <a:r>
              <a:rPr lang="pl-PL" dirty="0" err="1"/>
              <a:t>połowe</a:t>
            </a:r>
            <a:r>
              <a:rPr lang="pl-PL" dirty="0"/>
              <a:t>̨ </a:t>
            </a:r>
            <a:r>
              <a:rPr lang="pl-PL" dirty="0" err="1"/>
              <a:t>udziałów</a:t>
            </a:r>
            <a:r>
              <a:rPr lang="pl-PL" dirty="0"/>
              <a:t> albo akcji, lub</a:t>
            </a:r>
          </a:p>
          <a:p>
            <a:pPr marL="0" indent="0">
              <a:spcBef>
                <a:spcPts val="1200"/>
              </a:spcBef>
              <a:buSzTx/>
              <a:buNone/>
              <a:defRPr sz="2400"/>
            </a:pPr>
            <a:r>
              <a:rPr lang="pl-PL" dirty="0"/>
              <a:t>c) </a:t>
            </a:r>
            <a:r>
              <a:rPr lang="pl-PL" b="1" dirty="0" err="1"/>
              <a:t>sprawuja</a:t>
            </a:r>
            <a:r>
              <a:rPr lang="pl-PL" b="1" dirty="0"/>
              <a:t>̨ </a:t>
            </a:r>
            <a:r>
              <a:rPr lang="pl-PL" b="1" dirty="0" err="1"/>
              <a:t>nadzór</a:t>
            </a:r>
            <a:r>
              <a:rPr lang="pl-PL" b="1" dirty="0"/>
              <a:t> nad organem </a:t>
            </a:r>
            <a:r>
              <a:rPr lang="pl-PL" b="1" dirty="0" err="1"/>
              <a:t>zarządzającym</a:t>
            </a:r>
            <a:r>
              <a:rPr lang="pl-PL" dirty="0"/>
              <a:t>, lub</a:t>
            </a:r>
          </a:p>
          <a:p>
            <a:pPr marL="0" indent="0">
              <a:spcBef>
                <a:spcPts val="1200"/>
              </a:spcBef>
              <a:buSzTx/>
              <a:buNone/>
              <a:defRPr sz="2400"/>
            </a:pPr>
            <a:r>
              <a:rPr lang="pl-PL" dirty="0"/>
              <a:t>d) </a:t>
            </a:r>
            <a:r>
              <a:rPr lang="pl-PL" b="1" dirty="0"/>
              <a:t>mają prawo do powoływania ponad połowy składu organu</a:t>
            </a:r>
            <a:r>
              <a:rPr lang="pl-PL" dirty="0"/>
              <a:t> nadzorczego lub </a:t>
            </a:r>
            <a:r>
              <a:rPr lang="pl-PL" dirty="0" err="1"/>
              <a:t>zarządzającego</a:t>
            </a:r>
            <a:r>
              <a:rPr lang="pl-PL" dirty="0"/>
              <a:t>,</a:t>
            </a:r>
            <a:endParaRPr dirty="0"/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Kiedy dotyczy organizacji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4878899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ymbol zastępczy zawartości 1"/>
          <p:cNvSpPr txBox="1">
            <a:spLocks noGrp="1"/>
          </p:cNvSpPr>
          <p:nvPr>
            <p:ph type="body" idx="1"/>
          </p:nvPr>
        </p:nvSpPr>
        <p:spPr>
          <a:xfrm>
            <a:off x="457200" y="1848648"/>
            <a:ext cx="8229600" cy="491812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1200"/>
              </a:spcBef>
              <a:buNone/>
              <a:defRPr b="1"/>
            </a:pPr>
            <a:r>
              <a:rPr lang="pl-PL" dirty="0"/>
              <a:t>Podmioty publiczne zlecające zadania</a:t>
            </a:r>
            <a:endParaRPr dirty="0"/>
          </a:p>
          <a:p>
            <a:endParaRPr lang="pl-PL" dirty="0"/>
          </a:p>
          <a:p>
            <a:r>
              <a:rPr lang="pl-PL" dirty="0"/>
              <a:t>W przypadku zlecania lub powierzania, na podstawie umowy, realizacji </a:t>
            </a:r>
            <a:r>
              <a:rPr lang="pl-PL" dirty="0" err="1"/>
              <a:t>zadan</a:t>
            </a:r>
            <a:r>
              <a:rPr lang="pl-PL" dirty="0"/>
              <a:t>́ publicznych finansowanych z udziałem </a:t>
            </a:r>
            <a:r>
              <a:rPr lang="pl-PL" dirty="0" err="1"/>
              <a:t>środków</a:t>
            </a:r>
            <a:r>
              <a:rPr lang="pl-PL" dirty="0"/>
              <a:t> publicznych, podmiot publiczny jest </a:t>
            </a:r>
            <a:r>
              <a:rPr lang="pl-PL" dirty="0" err="1"/>
              <a:t>obowiązany</a:t>
            </a:r>
            <a:r>
              <a:rPr lang="pl-PL" dirty="0"/>
              <a:t> do </a:t>
            </a:r>
            <a:r>
              <a:rPr lang="pl-PL" dirty="0" err="1"/>
              <a:t>określenia</a:t>
            </a:r>
            <a:r>
              <a:rPr lang="pl-PL" dirty="0"/>
              <a:t> w </a:t>
            </a:r>
            <a:r>
              <a:rPr lang="pl-PL" dirty="0" err="1"/>
              <a:t>treści</a:t>
            </a:r>
            <a:r>
              <a:rPr lang="pl-PL" dirty="0"/>
              <a:t> umowy </a:t>
            </a:r>
            <a:r>
              <a:rPr lang="pl-PL" dirty="0" err="1"/>
              <a:t>warunków</a:t>
            </a:r>
            <a:r>
              <a:rPr lang="pl-PL" dirty="0"/>
              <a:t> </a:t>
            </a:r>
            <a:r>
              <a:rPr lang="pl-PL" dirty="0" err="1"/>
              <a:t>służących</a:t>
            </a:r>
            <a:r>
              <a:rPr lang="pl-PL" dirty="0"/>
              <a:t> zapewnieniu </a:t>
            </a:r>
            <a:r>
              <a:rPr lang="pl-PL" dirty="0" err="1"/>
              <a:t>dostępności</a:t>
            </a:r>
            <a:r>
              <a:rPr lang="pl-PL" dirty="0"/>
              <a:t> osobom ze </a:t>
            </a:r>
            <a:r>
              <a:rPr lang="pl-PL" dirty="0" err="1"/>
              <a:t>szczególnymi</a:t>
            </a:r>
            <a:r>
              <a:rPr lang="pl-PL" dirty="0"/>
              <a:t> potrzebami w zakresie tych </a:t>
            </a:r>
            <a:r>
              <a:rPr lang="pl-PL" dirty="0" err="1"/>
              <a:t>zadan</a:t>
            </a:r>
            <a:r>
              <a:rPr lang="pl-PL" dirty="0"/>
              <a:t>́ publicznych, z </a:t>
            </a:r>
            <a:r>
              <a:rPr lang="pl-PL" dirty="0" err="1"/>
              <a:t>uwzględnieniem</a:t>
            </a:r>
            <a:r>
              <a:rPr lang="pl-PL" dirty="0"/>
              <a:t> minimalnych </a:t>
            </a:r>
            <a:r>
              <a:rPr lang="pl-PL" dirty="0" err="1"/>
              <a:t>wymagan</a:t>
            </a:r>
            <a:r>
              <a:rPr lang="pl-PL" dirty="0"/>
              <a:t>́, o </a:t>
            </a:r>
            <a:r>
              <a:rPr lang="pl-PL" dirty="0" err="1"/>
              <a:t>których</a:t>
            </a:r>
            <a:r>
              <a:rPr lang="pl-PL" dirty="0"/>
              <a:t> mowa w art. 6 ustawy. </a:t>
            </a:r>
          </a:p>
        </p:txBody>
      </p:sp>
      <p:sp>
        <p:nvSpPr>
          <p:cNvPr id="199" name="Tytuł 2"/>
          <p:cNvSpPr txBox="1">
            <a:spLocks noGrp="1"/>
          </p:cNvSpPr>
          <p:nvPr>
            <p:ph type="title"/>
          </p:nvPr>
        </p:nvSpPr>
        <p:spPr>
          <a:xfrm>
            <a:off x="1856231" y="321857"/>
            <a:ext cx="7287771" cy="799121"/>
          </a:xfrm>
          <a:prstGeom prst="rect">
            <a:avLst/>
          </a:prstGeom>
        </p:spPr>
        <p:txBody>
          <a:bodyPr/>
          <a:lstStyle/>
          <a:p>
            <a:r>
              <a:rPr lang="pl-PL" dirty="0"/>
              <a:t>Kiedy dotyczy organizacji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7377331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SCWO_Prezentacja_Szkolenia-seminaria_2019">
  <a:themeElements>
    <a:clrScheme name="SCWO_Prezentacja_Szkolenia-seminaria_2019">
      <a:dk1>
        <a:srgbClr val="000000"/>
      </a:dk1>
      <a:lt1>
        <a:srgbClr val="FFC432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SCWO_Prezentacja_Szkolenia-seminaria_2019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SCWO_Prezentacja_Szkolenia-seminaria_201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432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CWO_Prezentacja_Szkolenia-seminaria_2019">
  <a:themeElements>
    <a:clrScheme name="SCWO_Prezentacja_Szkolenia-seminaria_2019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SCWO_Prezentacja_Szkolenia-seminaria_2019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SCWO_Prezentacja_Szkolenia-seminaria_201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432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3832</TotalTime>
  <Words>1764</Words>
  <Application>Microsoft Office PowerPoint</Application>
  <PresentationFormat>Pokaz na ekranie (4:3)</PresentationFormat>
  <Paragraphs>142</Paragraphs>
  <Slides>42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42</vt:i4>
      </vt:variant>
    </vt:vector>
  </HeadingPairs>
  <TitlesOfParts>
    <vt:vector size="47" baseType="lpstr">
      <vt:lpstr>Arial</vt:lpstr>
      <vt:lpstr>Calibri</vt:lpstr>
      <vt:lpstr>Fira Sans</vt:lpstr>
      <vt:lpstr>Helvetica</vt:lpstr>
      <vt:lpstr>SCWO_Prezentacja_Szkolenia-seminaria_2019</vt:lpstr>
      <vt:lpstr>Dostępność – obowiązki organizacji</vt:lpstr>
      <vt:lpstr>Ekspertka: Katarzyna Sadło</vt:lpstr>
      <vt:lpstr>Podstawa prawna</vt:lpstr>
      <vt:lpstr>Podstawowe terminy</vt:lpstr>
      <vt:lpstr>Podstawowe terminy</vt:lpstr>
      <vt:lpstr>Podstawowe terminy</vt:lpstr>
      <vt:lpstr>Kiedy dotyczy organizacji</vt:lpstr>
      <vt:lpstr>Kiedy dotyczy organizacji</vt:lpstr>
      <vt:lpstr>Kiedy dotyczy organizacji</vt:lpstr>
      <vt:lpstr>Kiedy dotyczy organizacji</vt:lpstr>
      <vt:lpstr>Dodatkowo - dostępność cyfrowa</vt:lpstr>
      <vt:lpstr>Dostępność architektoniczna</vt:lpstr>
      <vt:lpstr>Minimalne wymagania</vt:lpstr>
      <vt:lpstr>Minimalne wymagania</vt:lpstr>
      <vt:lpstr>Minimalne wymagania</vt:lpstr>
      <vt:lpstr>Minimalne wymagania</vt:lpstr>
      <vt:lpstr>Minimalne wymagania</vt:lpstr>
      <vt:lpstr>Dostęp alternatywny</vt:lpstr>
      <vt:lpstr>Dostęp alternatywny</vt:lpstr>
      <vt:lpstr>Dostępność informacyjno-komunikacyjna</vt:lpstr>
      <vt:lpstr>Minimalne wymagania</vt:lpstr>
      <vt:lpstr>Minimalne wymagania</vt:lpstr>
      <vt:lpstr>Minimalne wymagania</vt:lpstr>
      <vt:lpstr>Minimalne wymagania</vt:lpstr>
      <vt:lpstr>Dostęp alternatywny</vt:lpstr>
      <vt:lpstr>Dostęp alternatywny</vt:lpstr>
      <vt:lpstr>Dostępność cyfrowa</vt:lpstr>
      <vt:lpstr>Dostępna strona zapewnia</vt:lpstr>
      <vt:lpstr>Kiedy obowiązuje organizację</vt:lpstr>
      <vt:lpstr>Kiedy obowiązuje organizację</vt:lpstr>
      <vt:lpstr>Kiedy obowiązuje organizację</vt:lpstr>
      <vt:lpstr>Deklaracja dostępności</vt:lpstr>
      <vt:lpstr>Deklaracja dostępności</vt:lpstr>
      <vt:lpstr>Minimalne wymagania</vt:lpstr>
      <vt:lpstr>Dostęp alternatywny</vt:lpstr>
      <vt:lpstr>Ustawy nie stosuje się do</vt:lpstr>
      <vt:lpstr>Prezentacja programu PowerPoint</vt:lpstr>
      <vt:lpstr>Raportowanie dostępności</vt:lpstr>
      <vt:lpstr>Postępowanie skargowe</vt:lpstr>
      <vt:lpstr>Postępowanie skargowe</vt:lpstr>
      <vt:lpstr>Kary</vt:lpstr>
      <vt:lpstr>   Dziękuję!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Stelmaszczyk</dc:creator>
  <cp:lastModifiedBy>Artur Ślimak</cp:lastModifiedBy>
  <cp:revision>24</cp:revision>
  <dcterms:modified xsi:type="dcterms:W3CDTF">2021-07-08T10:23:39Z</dcterms:modified>
</cp:coreProperties>
</file>